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360" r:id="rId2"/>
    <p:sldId id="350" r:id="rId3"/>
    <p:sldId id="349" r:id="rId4"/>
    <p:sldId id="378" r:id="rId5"/>
    <p:sldId id="379" r:id="rId6"/>
    <p:sldId id="362" r:id="rId7"/>
    <p:sldId id="363" r:id="rId8"/>
    <p:sldId id="366" r:id="rId9"/>
    <p:sldId id="367" r:id="rId10"/>
    <p:sldId id="368" r:id="rId11"/>
    <p:sldId id="372" r:id="rId12"/>
    <p:sldId id="371" r:id="rId13"/>
    <p:sldId id="359" r:id="rId14"/>
    <p:sldId id="353" r:id="rId15"/>
    <p:sldId id="354" r:id="rId16"/>
    <p:sldId id="358" r:id="rId17"/>
    <p:sldId id="355" r:id="rId18"/>
    <p:sldId id="356" r:id="rId19"/>
    <p:sldId id="357" r:id="rId20"/>
    <p:sldId id="380" r:id="rId21"/>
    <p:sldId id="369" r:id="rId22"/>
    <p:sldId id="373" r:id="rId23"/>
    <p:sldId id="370" r:id="rId24"/>
    <p:sldId id="374" r:id="rId25"/>
    <p:sldId id="375" r:id="rId26"/>
    <p:sldId id="376" r:id="rId27"/>
  </p:sldIdLst>
  <p:sldSz cx="9144000" cy="5143500" type="screen16x9"/>
  <p:notesSz cx="6858000" cy="9144000"/>
  <p:embeddedFontLst>
    <p:embeddedFont>
      <p:font typeface="a고딕10" panose="02020600000000000000" pitchFamily="18" charset="-127"/>
      <p:regular r:id="rId29"/>
    </p:embeddedFont>
    <p:embeddedFont>
      <p:font typeface="a고딕11" panose="02020600000000000000" pitchFamily="18" charset="-127"/>
      <p:regular r:id="rId30"/>
    </p:embeddedFont>
    <p:embeddedFont>
      <p:font typeface="a고딕12" panose="02020600000000000000" pitchFamily="18" charset="-127"/>
      <p:regular r:id="rId31"/>
    </p:embeddedFont>
    <p:embeddedFont>
      <p:font typeface="a고딕13" panose="02020600000000000000" pitchFamily="18" charset="-127"/>
      <p:regular r:id="rId32"/>
    </p:embeddedFont>
    <p:embeddedFont>
      <p:font typeface="a고딕14" panose="02020600000000000000" pitchFamily="18" charset="-127"/>
      <p:regular r:id="rId33"/>
    </p:embeddedFont>
    <p:embeddedFont>
      <p:font typeface="a고딕15" panose="02020600000000000000" pitchFamily="18" charset="-127"/>
      <p:regular r:id="rId34"/>
    </p:embeddedFont>
    <p:embeddedFont>
      <p:font typeface="a고딕16" panose="02020600000000000000" pitchFamily="18" charset="-127"/>
      <p:regular r:id="rId35"/>
    </p:embeddedFont>
    <p:embeddedFont>
      <p:font typeface="a고딕17" panose="02020600000000000000" pitchFamily="18" charset="-127"/>
      <p:regular r:id="rId36"/>
    </p:embeddedFont>
    <p:embeddedFont>
      <p:font typeface="a고딕18" panose="02020600000000000000" pitchFamily="18" charset="-127"/>
      <p:regular r:id="rId37"/>
    </p:embeddedFont>
    <p:embeddedFont>
      <p:font typeface="a고딕19" panose="02020600000000000000" pitchFamily="18" charset="-127"/>
      <p:regular r:id="rId38"/>
    </p:embeddedFont>
    <p:embeddedFont>
      <p:font typeface="Lora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40" userDrawn="1">
          <p15:clr>
            <a:srgbClr val="A4A3A4"/>
          </p15:clr>
        </p15:guide>
        <p15:guide id="4" orient="horz" pos="350" userDrawn="1">
          <p15:clr>
            <a:srgbClr val="A4A3A4"/>
          </p15:clr>
        </p15:guide>
        <p15:guide id="5" orient="horz" pos="2890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pos="453" userDrawn="1">
          <p15:clr>
            <a:srgbClr val="A4A3A4"/>
          </p15:clr>
        </p15:guide>
        <p15:guide id="8" pos="181" userDrawn="1">
          <p15:clr>
            <a:srgbClr val="A4A3A4"/>
          </p15:clr>
        </p15:guide>
        <p15:guide id="9" orient="horz" pos="1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시원" initials="이" lastIdx="2" clrIdx="0">
    <p:extLst>
      <p:ext uri="{19B8F6BF-5375-455C-9EA6-DF929625EA0E}">
        <p15:presenceInfo xmlns:p15="http://schemas.microsoft.com/office/powerpoint/2012/main" userId="S::123dltldnjs@m365.dongyang.ac.kr::1aa55266-544a-4931-ba77-bc0da8be3bcb" providerId="AD"/>
      </p:ext>
    </p:extLst>
  </p:cmAuthor>
  <p:cmAuthor id="2" name="래훈 백" initials="래백" lastIdx="2" clrIdx="1">
    <p:extLst>
      <p:ext uri="{19B8F6BF-5375-455C-9EA6-DF929625EA0E}">
        <p15:presenceInfo xmlns:p15="http://schemas.microsoft.com/office/powerpoint/2012/main" userId="d3c9a7ecc7e757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2E9"/>
    <a:srgbClr val="595959"/>
    <a:srgbClr val="DAD5F3"/>
    <a:srgbClr val="B4BDCD"/>
    <a:srgbClr val="FFFFFF"/>
    <a:srgbClr val="E6E6E6"/>
    <a:srgbClr val="FD6A1F"/>
    <a:srgbClr val="9933FF"/>
    <a:srgbClr val="9081DB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/>
    <p:restoredTop sz="94258"/>
  </p:normalViewPr>
  <p:slideViewPr>
    <p:cSldViewPr snapToGrid="0" snapToObjects="1" showGuides="1">
      <p:cViewPr varScale="1">
        <p:scale>
          <a:sx n="142" d="100"/>
          <a:sy n="142" d="100"/>
        </p:scale>
        <p:origin x="924" y="120"/>
      </p:cViewPr>
      <p:guideLst>
        <p:guide orient="horz" pos="1620"/>
        <p:guide pos="2880"/>
        <p:guide pos="340"/>
        <p:guide orient="horz" pos="350"/>
        <p:guide orient="horz" pos="2890"/>
        <p:guide pos="5420"/>
        <p:guide pos="453"/>
        <p:guide pos="181"/>
        <p:guide orient="horz" pos="1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래훈 백" userId="d3c9a7ecc7e757b4" providerId="LiveId" clId="{510B7EAA-0247-46B1-81E7-869C69E99340}"/>
    <pc:docChg chg="undo custSel addSld modSld sldOrd">
      <pc:chgData name="래훈 백" userId="d3c9a7ecc7e757b4" providerId="LiveId" clId="{510B7EAA-0247-46B1-81E7-869C69E99340}" dt="2021-11-08T16:47:01.883" v="182" actId="20577"/>
      <pc:docMkLst>
        <pc:docMk/>
      </pc:docMkLst>
      <pc:sldChg chg="modSp mod">
        <pc:chgData name="래훈 백" userId="d3c9a7ecc7e757b4" providerId="LiveId" clId="{510B7EAA-0247-46B1-81E7-869C69E99340}" dt="2021-11-08T16:47:01.883" v="182" actId="20577"/>
        <pc:sldMkLst>
          <pc:docMk/>
          <pc:sldMk cId="2641472855" sldId="350"/>
        </pc:sldMkLst>
        <pc:spChg chg="mod">
          <ac:chgData name="래훈 백" userId="d3c9a7ecc7e757b4" providerId="LiveId" clId="{510B7EAA-0247-46B1-81E7-869C69E99340}" dt="2021-11-08T16:47:01.883" v="182" actId="20577"/>
          <ac:spMkLst>
            <pc:docMk/>
            <pc:sldMk cId="2641472855" sldId="350"/>
            <ac:spMk id="37" creationId="{26EAD4DD-8903-4DE9-97F6-81CB19BB60E4}"/>
          </ac:spMkLst>
        </pc:spChg>
      </pc:sldChg>
      <pc:sldChg chg="modSp mod">
        <pc:chgData name="래훈 백" userId="d3c9a7ecc7e757b4" providerId="LiveId" clId="{510B7EAA-0247-46B1-81E7-869C69E99340}" dt="2021-11-08T16:44:15.694" v="176" actId="20577"/>
        <pc:sldMkLst>
          <pc:docMk/>
          <pc:sldMk cId="3552888009" sldId="356"/>
        </pc:sldMkLst>
        <pc:spChg chg="mod">
          <ac:chgData name="래훈 백" userId="d3c9a7ecc7e757b4" providerId="LiveId" clId="{510B7EAA-0247-46B1-81E7-869C69E99340}" dt="2021-11-08T16:44:15.694" v="176" actId="20577"/>
          <ac:spMkLst>
            <pc:docMk/>
            <pc:sldMk cId="3552888009" sldId="356"/>
            <ac:spMk id="13" creationId="{E49560FC-9851-5E4F-B1DF-B6C1EBDB57AE}"/>
          </ac:spMkLst>
        </pc:spChg>
      </pc:sldChg>
      <pc:sldChg chg="modSp mod">
        <pc:chgData name="래훈 백" userId="d3c9a7ecc7e757b4" providerId="LiveId" clId="{510B7EAA-0247-46B1-81E7-869C69E99340}" dt="2021-11-08T12:49:33.004" v="79" actId="1076"/>
        <pc:sldMkLst>
          <pc:docMk/>
          <pc:sldMk cId="2110218929" sldId="357"/>
        </pc:sldMkLst>
        <pc:spChg chg="mod">
          <ac:chgData name="래훈 백" userId="d3c9a7ecc7e757b4" providerId="LiveId" clId="{510B7EAA-0247-46B1-81E7-869C69E99340}" dt="2021-11-08T12:49:33.004" v="79" actId="1076"/>
          <ac:spMkLst>
            <pc:docMk/>
            <pc:sldMk cId="2110218929" sldId="357"/>
            <ac:spMk id="15" creationId="{7E5BFADB-B0DC-4ABA-A0D4-A55703EC06C4}"/>
          </ac:spMkLst>
        </pc:spChg>
      </pc:sldChg>
      <pc:sldChg chg="modSp mod">
        <pc:chgData name="래훈 백" userId="d3c9a7ecc7e757b4" providerId="LiveId" clId="{510B7EAA-0247-46B1-81E7-869C69E99340}" dt="2021-11-08T08:28:19.043" v="44"/>
        <pc:sldMkLst>
          <pc:docMk/>
          <pc:sldMk cId="1113880653" sldId="360"/>
        </pc:sldMkLst>
        <pc:spChg chg="mod">
          <ac:chgData name="래훈 백" userId="d3c9a7ecc7e757b4" providerId="LiveId" clId="{510B7EAA-0247-46B1-81E7-869C69E99340}" dt="2021-11-08T08:28:19.043" v="44"/>
          <ac:spMkLst>
            <pc:docMk/>
            <pc:sldMk cId="1113880653" sldId="360"/>
            <ac:spMk id="26" creationId="{6DF89577-3EBF-4849-B8CC-0307EC8AEA6B}"/>
          </ac:spMkLst>
        </pc:spChg>
      </pc:sldChg>
      <pc:sldChg chg="modSp mod modAnim">
        <pc:chgData name="래훈 백" userId="d3c9a7ecc7e757b4" providerId="LiveId" clId="{510B7EAA-0247-46B1-81E7-869C69E99340}" dt="2021-11-08T16:25:29.623" v="161"/>
        <pc:sldMkLst>
          <pc:docMk/>
          <pc:sldMk cId="1075571024" sldId="368"/>
        </pc:sldMkLst>
        <pc:grpChg chg="mod">
          <ac:chgData name="래훈 백" userId="d3c9a7ecc7e757b4" providerId="LiveId" clId="{510B7EAA-0247-46B1-81E7-869C69E99340}" dt="2021-11-08T14:48:23.490" v="87" actId="1076"/>
          <ac:grpSpMkLst>
            <pc:docMk/>
            <pc:sldMk cId="1075571024" sldId="368"/>
            <ac:grpSpMk id="4" creationId="{F5786465-E831-4BD3-818A-248ACF2126C3}"/>
          </ac:grpSpMkLst>
        </pc:grpChg>
        <pc:grpChg chg="mod">
          <ac:chgData name="래훈 백" userId="d3c9a7ecc7e757b4" providerId="LiveId" clId="{510B7EAA-0247-46B1-81E7-869C69E99340}" dt="2021-11-08T14:48:19.701" v="86" actId="1076"/>
          <ac:grpSpMkLst>
            <pc:docMk/>
            <pc:sldMk cId="1075571024" sldId="368"/>
            <ac:grpSpMk id="7" creationId="{49CC5DD1-5520-4B5D-9EEC-93A6F85CA80A}"/>
          </ac:grpSpMkLst>
        </pc:grpChg>
      </pc:sldChg>
      <pc:sldChg chg="modSp mod ord">
        <pc:chgData name="래훈 백" userId="d3c9a7ecc7e757b4" providerId="LiveId" clId="{510B7EAA-0247-46B1-81E7-869C69E99340}" dt="2021-11-08T15:19:42.830" v="109"/>
        <pc:sldMkLst>
          <pc:docMk/>
          <pc:sldMk cId="2375727329" sldId="371"/>
        </pc:sldMkLst>
        <pc:spChg chg="mod">
          <ac:chgData name="래훈 백" userId="d3c9a7ecc7e757b4" providerId="LiveId" clId="{510B7EAA-0247-46B1-81E7-869C69E99340}" dt="2021-11-08T15:19:42.830" v="109"/>
          <ac:spMkLst>
            <pc:docMk/>
            <pc:sldMk cId="2375727329" sldId="371"/>
            <ac:spMk id="14" creationId="{C18469FB-EDCF-42CC-821E-85D0EFC4A2F0}"/>
          </ac:spMkLst>
        </pc:spChg>
        <pc:cxnChg chg="mod">
          <ac:chgData name="래훈 백" userId="d3c9a7ecc7e757b4" providerId="LiveId" clId="{510B7EAA-0247-46B1-81E7-869C69E99340}" dt="2021-11-08T15:19:42.445" v="107" actId="20577"/>
          <ac:cxnSpMkLst>
            <pc:docMk/>
            <pc:sldMk cId="2375727329" sldId="371"/>
            <ac:cxnSpMk id="16" creationId="{01D5C488-F68E-4FB7-9922-1C3B99395D5E}"/>
          </ac:cxnSpMkLst>
        </pc:cxnChg>
      </pc:sldChg>
      <pc:sldChg chg="modSp mod ord">
        <pc:chgData name="래훈 백" userId="d3c9a7ecc7e757b4" providerId="LiveId" clId="{510B7EAA-0247-46B1-81E7-869C69E99340}" dt="2021-11-08T15:19:40.682" v="105"/>
        <pc:sldMkLst>
          <pc:docMk/>
          <pc:sldMk cId="3820533587" sldId="372"/>
        </pc:sldMkLst>
        <pc:spChg chg="mod">
          <ac:chgData name="래훈 백" userId="d3c9a7ecc7e757b4" providerId="LiveId" clId="{510B7EAA-0247-46B1-81E7-869C69E99340}" dt="2021-11-08T15:19:40.682" v="105"/>
          <ac:spMkLst>
            <pc:docMk/>
            <pc:sldMk cId="3820533587" sldId="372"/>
            <ac:spMk id="10" creationId="{3AFCFE88-2A8E-4168-8FA8-390D58D0F462}"/>
          </ac:spMkLst>
        </pc:spChg>
        <pc:cxnChg chg="mod">
          <ac:chgData name="래훈 백" userId="d3c9a7ecc7e757b4" providerId="LiveId" clId="{510B7EAA-0247-46B1-81E7-869C69E99340}" dt="2021-11-08T15:19:39.513" v="103" actId="20577"/>
          <ac:cxnSpMkLst>
            <pc:docMk/>
            <pc:sldMk cId="3820533587" sldId="372"/>
            <ac:cxnSpMk id="11" creationId="{2217362B-EF6A-43CD-8EF2-ED6C9641DBDE}"/>
          </ac:cxnSpMkLst>
        </pc:cxnChg>
      </pc:sldChg>
      <pc:sldChg chg="modSp mod">
        <pc:chgData name="래훈 백" userId="d3c9a7ecc7e757b4" providerId="LiveId" clId="{510B7EAA-0247-46B1-81E7-869C69E99340}" dt="2021-11-08T15:39:30.171" v="157" actId="20577"/>
        <pc:sldMkLst>
          <pc:docMk/>
          <pc:sldMk cId="4141300254" sldId="373"/>
        </pc:sldMkLst>
        <pc:spChg chg="mod">
          <ac:chgData name="래훈 백" userId="d3c9a7ecc7e757b4" providerId="LiveId" clId="{510B7EAA-0247-46B1-81E7-869C69E99340}" dt="2021-11-08T15:39:30.171" v="157" actId="20577"/>
          <ac:spMkLst>
            <pc:docMk/>
            <pc:sldMk cId="4141300254" sldId="373"/>
            <ac:spMk id="20" creationId="{45E8D58C-5BD8-4693-880C-7EDA59959CCD}"/>
          </ac:spMkLst>
        </pc:spChg>
      </pc:sldChg>
      <pc:sldChg chg="modSp mod">
        <pc:chgData name="래훈 백" userId="d3c9a7ecc7e757b4" providerId="LiveId" clId="{510B7EAA-0247-46B1-81E7-869C69E99340}" dt="2021-11-08T16:45:51.703" v="181" actId="20577"/>
        <pc:sldMkLst>
          <pc:docMk/>
          <pc:sldMk cId="597375881" sldId="374"/>
        </pc:sldMkLst>
        <pc:spChg chg="mod">
          <ac:chgData name="래훈 백" userId="d3c9a7ecc7e757b4" providerId="LiveId" clId="{510B7EAA-0247-46B1-81E7-869C69E99340}" dt="2021-11-08T16:45:51.703" v="181" actId="20577"/>
          <ac:spMkLst>
            <pc:docMk/>
            <pc:sldMk cId="597375881" sldId="374"/>
            <ac:spMk id="9" creationId="{44647921-20E4-475B-AA9E-677618009B35}"/>
          </ac:spMkLst>
        </pc:spChg>
      </pc:sldChg>
      <pc:sldChg chg="addSp delSp modSp add mod delAnim modAnim">
        <pc:chgData name="래훈 백" userId="d3c9a7ecc7e757b4" providerId="LiveId" clId="{510B7EAA-0247-46B1-81E7-869C69E99340}" dt="2021-11-08T12:49:46.603" v="82" actId="1076"/>
        <pc:sldMkLst>
          <pc:docMk/>
          <pc:sldMk cId="1754187916" sldId="380"/>
        </pc:sldMkLst>
        <pc:spChg chg="mod">
          <ac:chgData name="래훈 백" userId="d3c9a7ecc7e757b4" providerId="LiveId" clId="{510B7EAA-0247-46B1-81E7-869C69E99340}" dt="2021-11-08T12:45:27.378" v="62"/>
          <ac:spMkLst>
            <pc:docMk/>
            <pc:sldMk cId="1754187916" sldId="380"/>
            <ac:spMk id="10" creationId="{3AFCFE88-2A8E-4168-8FA8-390D58D0F462}"/>
          </ac:spMkLst>
        </pc:spChg>
        <pc:grpChg chg="del">
          <ac:chgData name="래훈 백" userId="d3c9a7ecc7e757b4" providerId="LiveId" clId="{510B7EAA-0247-46B1-81E7-869C69E99340}" dt="2021-11-08T12:45:22.044" v="46" actId="478"/>
          <ac:grpSpMkLst>
            <pc:docMk/>
            <pc:sldMk cId="1754187916" sldId="380"/>
            <ac:grpSpMk id="3" creationId="{843B0E42-72A3-4368-87D4-6EBF1DE58BFF}"/>
          </ac:grpSpMkLst>
        </pc:grpChg>
        <pc:picChg chg="add del mod">
          <ac:chgData name="래훈 백" userId="d3c9a7ecc7e757b4" providerId="LiveId" clId="{510B7EAA-0247-46B1-81E7-869C69E99340}" dt="2021-11-08T12:48:43.779" v="74" actId="478"/>
          <ac:picMkLst>
            <pc:docMk/>
            <pc:sldMk cId="1754187916" sldId="380"/>
            <ac:picMk id="2" creationId="{A31F76D5-BD45-4124-8230-088C8F35D8C6}"/>
          </ac:picMkLst>
        </pc:picChg>
        <pc:picChg chg="add mod">
          <ac:chgData name="래훈 백" userId="d3c9a7ecc7e757b4" providerId="LiveId" clId="{510B7EAA-0247-46B1-81E7-869C69E99340}" dt="2021-11-08T12:49:46.603" v="82" actId="1076"/>
          <ac:picMkLst>
            <pc:docMk/>
            <pc:sldMk cId="1754187916" sldId="380"/>
            <ac:picMk id="4" creationId="{E2AC6DB2-BDA6-48E2-A029-2CE4FC7CB8A5}"/>
          </ac:picMkLst>
        </pc:picChg>
        <pc:cxnChg chg="mod">
          <ac:chgData name="래훈 백" userId="d3c9a7ecc7e757b4" providerId="LiveId" clId="{510B7EAA-0247-46B1-81E7-869C69E99340}" dt="2021-11-08T12:45:26.079" v="58" actId="20577"/>
          <ac:cxnSpMkLst>
            <pc:docMk/>
            <pc:sldMk cId="1754187916" sldId="380"/>
            <ac:cxnSpMk id="11" creationId="{2217362B-EF6A-43CD-8EF2-ED6C9641DBD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752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06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2080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657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546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257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262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050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382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217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79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52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47919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17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85334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733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036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4443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862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7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4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235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7398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49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646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gif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oul.co.kr/news/newsView.php?id=20200225012007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yeowonnews.com/sub_read.html?uid=6415&amp;section=sc31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7644C5-2E10-442F-BE4D-CE39A64423E2}"/>
              </a:ext>
            </a:extLst>
          </p:cNvPr>
          <p:cNvSpPr txBox="1"/>
          <p:nvPr/>
        </p:nvSpPr>
        <p:spPr>
          <a:xfrm>
            <a:off x="471770" y="1084851"/>
            <a:ext cx="6176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Prevention</a:t>
            </a:r>
            <a:r>
              <a:rPr lang="en-US" altLang="ko-KR" sz="2000" dirty="0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System </a:t>
            </a:r>
            <a:r>
              <a:rPr lang="en-US" altLang="ko-KR" sz="2000" dirty="0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</a:t>
            </a:r>
            <a:r>
              <a:rPr lang="ko-KR" altLang="en-US" sz="2000" dirty="0" err="1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pp</a:t>
            </a:r>
            <a:endParaRPr lang="ko-KR" altLang="en-US" sz="2000" dirty="0">
              <a:solidFill>
                <a:srgbClr val="595959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30" name="타원 1029">
            <a:extLst>
              <a:ext uri="{FF2B5EF4-FFF2-40B4-BE49-F238E27FC236}">
                <a16:creationId xmlns:a16="http://schemas.microsoft.com/office/drawing/2014/main" id="{387D4B3A-46B0-4EBC-8BF1-DEFE3FC04927}"/>
              </a:ext>
            </a:extLst>
          </p:cNvPr>
          <p:cNvSpPr/>
          <p:nvPr/>
        </p:nvSpPr>
        <p:spPr>
          <a:xfrm>
            <a:off x="6430381" y="3733583"/>
            <a:ext cx="1941905" cy="3396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DD762C-568F-4449-A63C-E079207CF010}"/>
              </a:ext>
            </a:extLst>
          </p:cNvPr>
          <p:cNvGrpSpPr/>
          <p:nvPr/>
        </p:nvGrpSpPr>
        <p:grpSpPr>
          <a:xfrm>
            <a:off x="6563031" y="675993"/>
            <a:ext cx="1676604" cy="3678453"/>
            <a:chOff x="6242931" y="164895"/>
            <a:chExt cx="1488526" cy="326581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350794-54B1-423C-ADD2-E30E3060A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244" t="5275" r="63931" b="16288"/>
            <a:stretch/>
          </p:blipFill>
          <p:spPr>
            <a:xfrm>
              <a:off x="6242931" y="164895"/>
              <a:ext cx="1488526" cy="3265811"/>
            </a:xfrm>
            <a:prstGeom prst="rect">
              <a:avLst/>
            </a:prstGeom>
            <a:effectLst/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5A678B2-B84D-4ACD-971C-84702EE25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11" t="24362" r="8875" b="26258"/>
            <a:stretch/>
          </p:blipFill>
          <p:spPr>
            <a:xfrm>
              <a:off x="6423930" y="1092949"/>
              <a:ext cx="1126528" cy="140970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4AB26F-B712-4704-9E4E-4E094BC2B431}"/>
              </a:ext>
            </a:extLst>
          </p:cNvPr>
          <p:cNvSpPr txBox="1"/>
          <p:nvPr/>
        </p:nvSpPr>
        <p:spPr>
          <a:xfrm>
            <a:off x="471770" y="1401636"/>
            <a:ext cx="6176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방범시스템 어플리케이션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CA828-89BF-0E45-9806-F3FCCDDBF83C}"/>
              </a:ext>
            </a:extLst>
          </p:cNvPr>
          <p:cNvSpPr txBox="1"/>
          <p:nvPr/>
        </p:nvSpPr>
        <p:spPr>
          <a:xfrm>
            <a:off x="471770" y="3284709"/>
            <a:ext cx="1183337" cy="1275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20173863 </a:t>
            </a:r>
            <a:r>
              <a:rPr kumimoji="1" lang="ko-KR" altLang="en-US" sz="1050" dirty="0" err="1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백래훈</a:t>
            </a:r>
            <a:endParaRPr kumimoji="1" lang="en-US" altLang="ko-KR" sz="1050" dirty="0">
              <a:solidFill>
                <a:srgbClr val="595959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x-none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r>
              <a:rPr kumimoji="1" lang="en-US" altLang="ko-KR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0173850</a:t>
            </a:r>
            <a:r>
              <a:rPr kumimoji="1" lang="ko-KR" altLang="en-US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kumimoji="1" lang="ko-KR" altLang="en-US" sz="1050" dirty="0" err="1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이시원</a:t>
            </a:r>
            <a:endParaRPr kumimoji="1" lang="en-US" altLang="ko-KR" sz="1050" dirty="0">
              <a:solidFill>
                <a:srgbClr val="595959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20170679 </a:t>
            </a:r>
            <a:r>
              <a:rPr kumimoji="1" lang="ko-KR" altLang="en-US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이상훈</a:t>
            </a:r>
            <a:endParaRPr kumimoji="1" lang="en-US" altLang="ko-KR" sz="1050" dirty="0">
              <a:solidFill>
                <a:srgbClr val="595959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20171583 </a:t>
            </a:r>
            <a:r>
              <a:rPr kumimoji="1" lang="ko-KR" altLang="en-US" sz="1050" dirty="0" err="1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김기정</a:t>
            </a:r>
            <a:endParaRPr kumimoji="1" lang="en-US" altLang="en-US" sz="1050" dirty="0">
              <a:solidFill>
                <a:srgbClr val="595959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20202268 </a:t>
            </a:r>
            <a:r>
              <a:rPr kumimoji="1" lang="ko-KR" altLang="en-US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김혜원</a:t>
            </a:r>
            <a:endParaRPr kumimoji="1" lang="en-US" altLang="ko-KR" sz="1050" dirty="0">
              <a:solidFill>
                <a:srgbClr val="595959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310DA-DFC1-4014-B9BD-F602018465EE}"/>
              </a:ext>
            </a:extLst>
          </p:cNvPr>
          <p:cNvSpPr txBox="1"/>
          <p:nvPr/>
        </p:nvSpPr>
        <p:spPr>
          <a:xfrm>
            <a:off x="471770" y="2473740"/>
            <a:ext cx="6176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Professor</a:t>
            </a:r>
            <a:endParaRPr lang="ko-KR" altLang="en-US" sz="1200" dirty="0">
              <a:solidFill>
                <a:srgbClr val="595959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F89577-3EBF-4849-B8CC-0307EC8AEA6B}"/>
              </a:ext>
            </a:extLst>
          </p:cNvPr>
          <p:cNvSpPr txBox="1"/>
          <p:nvPr/>
        </p:nvSpPr>
        <p:spPr>
          <a:xfrm>
            <a:off x="471770" y="3071099"/>
            <a:ext cx="6176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Team 4 Shine muscat</a:t>
            </a:r>
            <a:endParaRPr lang="ko-KR" altLang="en-US" sz="1200" dirty="0">
              <a:solidFill>
                <a:srgbClr val="595959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D6CE5B-3607-4727-A295-1633FDD16012}"/>
              </a:ext>
            </a:extLst>
          </p:cNvPr>
          <p:cNvSpPr txBox="1"/>
          <p:nvPr/>
        </p:nvSpPr>
        <p:spPr>
          <a:xfrm>
            <a:off x="471770" y="2668036"/>
            <a:ext cx="966931" cy="3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50" dirty="0" err="1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권춘우</a:t>
            </a:r>
            <a:r>
              <a:rPr kumimoji="1" lang="ko-KR" altLang="en-US" sz="105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교수님</a:t>
            </a:r>
            <a:endParaRPr kumimoji="1" lang="en-US" altLang="ko-KR" sz="1050" dirty="0">
              <a:solidFill>
                <a:srgbClr val="595959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FCD2156-3FEF-4362-8E18-9391880FABB1}"/>
              </a:ext>
            </a:extLst>
          </p:cNvPr>
          <p:cNvCxnSpPr>
            <a:cxnSpLocks/>
          </p:cNvCxnSpPr>
          <p:nvPr/>
        </p:nvCxnSpPr>
        <p:spPr>
          <a:xfrm>
            <a:off x="511058" y="4695055"/>
            <a:ext cx="8121885" cy="14629"/>
          </a:xfrm>
          <a:prstGeom prst="line">
            <a:avLst/>
          </a:prstGeom>
          <a:ln w="31750" cap="rnd">
            <a:solidFill>
              <a:srgbClr val="BBB2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8B7360F-CC85-47B8-8DBD-9E647F9CEB93}"/>
              </a:ext>
            </a:extLst>
          </p:cNvPr>
          <p:cNvSpPr txBox="1"/>
          <p:nvPr/>
        </p:nvSpPr>
        <p:spPr>
          <a:xfrm>
            <a:off x="471770" y="482632"/>
            <a:ext cx="61766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defRPr>
            </a:lvl1pPr>
          </a:lstStyle>
          <a:p>
            <a:r>
              <a:rPr lang="en-US" altLang="ko-KR" sz="1050" spc="600" dirty="0">
                <a:latin typeface="a고딕12" panose="02020600000000000000" pitchFamily="18" charset="-127"/>
                <a:ea typeface="a고딕12" panose="02020600000000000000" pitchFamily="18" charset="-127"/>
              </a:rPr>
              <a:t>Graduation Work</a:t>
            </a:r>
            <a:endParaRPr lang="ko-KR" altLang="en-US" sz="1050" spc="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8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3112AF-975B-4406-B20D-26104E060D60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3B03D-FCFA-49A0-A152-28B09E1626CF}"/>
              </a:ext>
            </a:extLst>
          </p:cNvPr>
          <p:cNvSpPr txBox="1"/>
          <p:nvPr/>
        </p:nvSpPr>
        <p:spPr>
          <a:xfrm>
            <a:off x="294401" y="23761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제품 소개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D684AC-4EE5-45A4-9B6B-A2B377D2999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668495" y="437668"/>
            <a:ext cx="6998295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786465-E831-4BD3-818A-248ACF2126C3}"/>
              </a:ext>
            </a:extLst>
          </p:cNvPr>
          <p:cNvGrpSpPr/>
          <p:nvPr/>
        </p:nvGrpSpPr>
        <p:grpSpPr>
          <a:xfrm>
            <a:off x="4639562" y="3031635"/>
            <a:ext cx="1148875" cy="1532159"/>
            <a:chOff x="3607379" y="1273899"/>
            <a:chExt cx="1148875" cy="15321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2137BF-3F4E-4DF3-992A-2D5EE1ED43DC}"/>
                </a:ext>
              </a:extLst>
            </p:cNvPr>
            <p:cNvSpPr txBox="1"/>
            <p:nvPr/>
          </p:nvSpPr>
          <p:spPr>
            <a:xfrm>
              <a:off x="3788920" y="2436726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800" spc="-15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문 열림</a:t>
              </a:r>
              <a:endParaRPr kumimoji="1" lang="ko-Kore-KR" altLang="en-US" sz="1800" spc="-15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ABEBFA2-7274-418C-A998-C3D665BC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59595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7379" y="1273899"/>
              <a:ext cx="1148875" cy="114887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A24980-6941-4242-A910-4F31FEA05451}"/>
              </a:ext>
            </a:extLst>
          </p:cNvPr>
          <p:cNvGrpSpPr/>
          <p:nvPr/>
        </p:nvGrpSpPr>
        <p:grpSpPr>
          <a:xfrm>
            <a:off x="5389429" y="1271467"/>
            <a:ext cx="1148875" cy="1583196"/>
            <a:chOff x="5355309" y="1223699"/>
            <a:chExt cx="1148875" cy="15831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FEA6A0-3D5C-432A-92AC-26F35958B0B3}"/>
                </a:ext>
              </a:extLst>
            </p:cNvPr>
            <p:cNvSpPr txBox="1"/>
            <p:nvPr/>
          </p:nvSpPr>
          <p:spPr>
            <a:xfrm>
              <a:off x="5650501" y="2437563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800" spc="-15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인체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AC1D785-6E83-47D9-92F2-10B6A82C6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59595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55309" y="1223699"/>
              <a:ext cx="1148875" cy="114887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377EA3-CF81-4FE9-B63F-7BAC4E546C2D}"/>
              </a:ext>
            </a:extLst>
          </p:cNvPr>
          <p:cNvGrpSpPr/>
          <p:nvPr/>
        </p:nvGrpSpPr>
        <p:grpSpPr>
          <a:xfrm>
            <a:off x="3719960" y="1258992"/>
            <a:ext cx="1148875" cy="1595671"/>
            <a:chOff x="7136527" y="1211224"/>
            <a:chExt cx="1148875" cy="15956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1747D2-B854-48CF-B518-B0A199EE0E16}"/>
                </a:ext>
              </a:extLst>
            </p:cNvPr>
            <p:cNvSpPr txBox="1"/>
            <p:nvPr/>
          </p:nvSpPr>
          <p:spPr>
            <a:xfrm>
              <a:off x="7434287" y="2437563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800" spc="-15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화재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D4C953F-E181-4587-83DF-2CE3278B8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59595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6527" y="1211224"/>
              <a:ext cx="1148875" cy="114887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E0555A-035E-4CCB-859E-4DD3FC9A2906}"/>
              </a:ext>
            </a:extLst>
          </p:cNvPr>
          <p:cNvGrpSpPr/>
          <p:nvPr/>
        </p:nvGrpSpPr>
        <p:grpSpPr>
          <a:xfrm>
            <a:off x="7004212" y="1297207"/>
            <a:ext cx="1181419" cy="1569376"/>
            <a:chOff x="4394536" y="3005094"/>
            <a:chExt cx="1181419" cy="15693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865DA7-C2F5-4EA7-95AF-30AEACE8B927}"/>
                </a:ext>
              </a:extLst>
            </p:cNvPr>
            <p:cNvSpPr txBox="1"/>
            <p:nvPr/>
          </p:nvSpPr>
          <p:spPr>
            <a:xfrm>
              <a:off x="4394536" y="4205138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800" spc="-15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온</a:t>
              </a:r>
              <a:r>
                <a:rPr lang="en-US" altLang="ko-KR" sz="18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·</a:t>
              </a:r>
              <a:r>
                <a:rPr kumimoji="1" lang="ko-KR" altLang="en-US" sz="1800" spc="-15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습도</a:t>
              </a:r>
              <a:endParaRPr kumimoji="1" lang="ko-Kore-KR" altLang="en-US" sz="1800" spc="-15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E374BE4-C950-417C-82B6-5E3590326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59595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27080" y="3005094"/>
              <a:ext cx="1148875" cy="1148875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CC5DD1-5520-4B5D-9EEC-93A6F85CA80A}"/>
              </a:ext>
            </a:extLst>
          </p:cNvPr>
          <p:cNvGrpSpPr/>
          <p:nvPr/>
        </p:nvGrpSpPr>
        <p:grpSpPr>
          <a:xfrm>
            <a:off x="6438657" y="3031635"/>
            <a:ext cx="1053665" cy="1570485"/>
            <a:chOff x="6494821" y="3003985"/>
            <a:chExt cx="1053665" cy="157048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33B3FB-9D72-4A32-836D-7646D8FE8025}"/>
                </a:ext>
              </a:extLst>
            </p:cNvPr>
            <p:cNvSpPr txBox="1"/>
            <p:nvPr/>
          </p:nvSpPr>
          <p:spPr>
            <a:xfrm>
              <a:off x="6494821" y="4205138"/>
              <a:ext cx="679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800" spc="-150" dirty="0">
                  <a:solidFill>
                    <a:schemeClr val="tx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CCTV</a:t>
              </a:r>
              <a:endParaRPr kumimoji="1" lang="ko-Kore-KR" altLang="en-US" sz="1800" spc="-15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B06B16A-AE61-4B4F-90C4-065F937D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59595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94821" y="3003985"/>
              <a:ext cx="1053665" cy="105366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CF356-48DD-4725-81F5-FCB02ACD6F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076" y="1924701"/>
            <a:ext cx="1838978" cy="1796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55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492DA02-29A9-4409-9B32-A6866722300D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CFE88-2A8E-4168-8FA8-390D58D0F462}"/>
              </a:ext>
            </a:extLst>
          </p:cNvPr>
          <p:cNvSpPr txBox="1"/>
          <p:nvPr/>
        </p:nvSpPr>
        <p:spPr>
          <a:xfrm>
            <a:off x="294401" y="23761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제품 소개 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_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데이터 통신 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(1)</a:t>
            </a:r>
            <a:endParaRPr lang="ko-KR" altLang="en-US" sz="200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17362B-EF6A-43CD-8EF2-ED6C9641DBD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95544" y="437668"/>
            <a:ext cx="5371246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3B0E42-72A3-4368-87D4-6EBF1DE58BFF}"/>
              </a:ext>
            </a:extLst>
          </p:cNvPr>
          <p:cNvGrpSpPr/>
          <p:nvPr/>
        </p:nvGrpSpPr>
        <p:grpSpPr>
          <a:xfrm>
            <a:off x="2689860" y="1006445"/>
            <a:ext cx="3764280" cy="3482340"/>
            <a:chOff x="2689860" y="910590"/>
            <a:chExt cx="3764280" cy="34823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694158-122E-471B-91BC-0AF5A40CB7B1}"/>
                </a:ext>
              </a:extLst>
            </p:cNvPr>
            <p:cNvSpPr/>
            <p:nvPr/>
          </p:nvSpPr>
          <p:spPr>
            <a:xfrm>
              <a:off x="3657600" y="910590"/>
              <a:ext cx="1828800" cy="1828800"/>
            </a:xfrm>
            <a:prstGeom prst="ellipse">
              <a:avLst/>
            </a:prstGeom>
            <a:solidFill>
              <a:srgbClr val="17A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Sensor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4145961-B622-432D-968A-FA7419731FC4}"/>
                </a:ext>
              </a:extLst>
            </p:cNvPr>
            <p:cNvSpPr/>
            <p:nvPr/>
          </p:nvSpPr>
          <p:spPr>
            <a:xfrm>
              <a:off x="2689860" y="2564130"/>
              <a:ext cx="1828800" cy="1828800"/>
            </a:xfrm>
            <a:prstGeom prst="ellipse">
              <a:avLst/>
            </a:prstGeom>
            <a:solidFill>
              <a:srgbClr val="FFC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Server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0DE7E30-B577-41E4-88A1-E62C289D7F71}"/>
                </a:ext>
              </a:extLst>
            </p:cNvPr>
            <p:cNvSpPr/>
            <p:nvPr/>
          </p:nvSpPr>
          <p:spPr>
            <a:xfrm>
              <a:off x="4625340" y="2564130"/>
              <a:ext cx="1828800" cy="1828800"/>
            </a:xfrm>
            <a:prstGeom prst="ellipse">
              <a:avLst/>
            </a:prstGeom>
            <a:solidFill>
              <a:srgbClr val="4FE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User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05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1A3FF45-52CF-4F9A-B72E-6A478459A26F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469FB-EDCF-42CC-821E-85D0EFC4A2F0}"/>
              </a:ext>
            </a:extLst>
          </p:cNvPr>
          <p:cNvSpPr txBox="1"/>
          <p:nvPr/>
        </p:nvSpPr>
        <p:spPr>
          <a:xfrm>
            <a:off x="294401" y="237613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제품 소개 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_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데이터 </a:t>
            </a:r>
            <a:r>
              <a:rPr lang="ko-KR" altLang="en-US" sz="2000" spc="-15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통신 </a:t>
            </a:r>
            <a:r>
              <a:rPr lang="en-US" altLang="ko-KR" sz="2000" spc="-15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(2)</a:t>
            </a:r>
            <a:endParaRPr lang="ko-KR" altLang="en-US" sz="200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D5C488-F68E-4FB7-9922-1C3B99395D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95544" y="437668"/>
            <a:ext cx="5371246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C781FD-A9A3-4E84-B794-B295434AB958}"/>
              </a:ext>
            </a:extLst>
          </p:cNvPr>
          <p:cNvGrpSpPr/>
          <p:nvPr/>
        </p:nvGrpSpPr>
        <p:grpSpPr>
          <a:xfrm>
            <a:off x="2689860" y="1006445"/>
            <a:ext cx="3764280" cy="3482340"/>
            <a:chOff x="2689860" y="1006445"/>
            <a:chExt cx="3764280" cy="34823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2FDB540-C262-4CDE-916F-06B84A0BB255}"/>
                </a:ext>
              </a:extLst>
            </p:cNvPr>
            <p:cNvSpPr/>
            <p:nvPr/>
          </p:nvSpPr>
          <p:spPr>
            <a:xfrm>
              <a:off x="3657600" y="1006445"/>
              <a:ext cx="1828800" cy="1828800"/>
            </a:xfrm>
            <a:prstGeom prst="ellipse">
              <a:avLst/>
            </a:prstGeom>
            <a:solidFill>
              <a:srgbClr val="17A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Arduino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514826-12D9-4E21-AC23-1EDC8493513D}"/>
                </a:ext>
              </a:extLst>
            </p:cNvPr>
            <p:cNvSpPr/>
            <p:nvPr/>
          </p:nvSpPr>
          <p:spPr>
            <a:xfrm>
              <a:off x="2689860" y="2659985"/>
              <a:ext cx="1828800" cy="1828800"/>
            </a:xfrm>
            <a:prstGeom prst="ellipse">
              <a:avLst/>
            </a:prstGeom>
            <a:solidFill>
              <a:srgbClr val="FFC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Firebase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AD08D63-99CB-41B9-87B4-A9B648FE841A}"/>
                </a:ext>
              </a:extLst>
            </p:cNvPr>
            <p:cNvSpPr/>
            <p:nvPr/>
          </p:nvSpPr>
          <p:spPr>
            <a:xfrm>
              <a:off x="4625340" y="2659985"/>
              <a:ext cx="1828800" cy="1828800"/>
            </a:xfrm>
            <a:prstGeom prst="ellipse">
              <a:avLst/>
            </a:prstGeom>
            <a:solidFill>
              <a:srgbClr val="4FE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Android Studio</a:t>
              </a:r>
              <a:endParaRPr lang="ko-KR" altLang="en-US" sz="16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57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FBE51A-BA77-4703-BE71-117F384BB0E8}"/>
              </a:ext>
            </a:extLst>
          </p:cNvPr>
          <p:cNvSpPr/>
          <p:nvPr/>
        </p:nvSpPr>
        <p:spPr>
          <a:xfrm>
            <a:off x="-61913" y="1070785"/>
            <a:ext cx="9267825" cy="319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CAC034-BC1D-442A-AACB-94006FC3B082}"/>
              </a:ext>
            </a:extLst>
          </p:cNvPr>
          <p:cNvSpPr txBox="1"/>
          <p:nvPr/>
        </p:nvSpPr>
        <p:spPr>
          <a:xfrm>
            <a:off x="293106" y="275344"/>
            <a:ext cx="1396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우리집</a:t>
            </a:r>
            <a:endParaRPr lang="en-US" altLang="ko-KR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방범대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B0CA15-ED85-4A32-98E8-A318C293668B}"/>
              </a:ext>
            </a:extLst>
          </p:cNvPr>
          <p:cNvSpPr txBox="1"/>
          <p:nvPr/>
        </p:nvSpPr>
        <p:spPr>
          <a:xfrm>
            <a:off x="1058539" y="227094"/>
            <a:ext cx="20376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장군이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E1847F-93A4-45A5-BE8F-6BC69328AC13}"/>
              </a:ext>
            </a:extLst>
          </p:cNvPr>
          <p:cNvSpPr txBox="1"/>
          <p:nvPr/>
        </p:nvSpPr>
        <p:spPr>
          <a:xfrm>
            <a:off x="2934947" y="561618"/>
            <a:ext cx="1396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어플 소개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AB2E7FF-C8EC-48EE-961E-6C8E802729A6}"/>
              </a:ext>
            </a:extLst>
          </p:cNvPr>
          <p:cNvCxnSpPr>
            <a:cxnSpLocks/>
          </p:cNvCxnSpPr>
          <p:nvPr/>
        </p:nvCxnSpPr>
        <p:spPr>
          <a:xfrm>
            <a:off x="4152295" y="747451"/>
            <a:ext cx="5361059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49EB92-2A99-45BD-A528-82F2BDD19F40}"/>
              </a:ext>
            </a:extLst>
          </p:cNvPr>
          <p:cNvSpPr txBox="1"/>
          <p:nvPr/>
        </p:nvSpPr>
        <p:spPr>
          <a:xfrm>
            <a:off x="2628780" y="171014"/>
            <a:ext cx="578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”</a:t>
            </a:r>
            <a:endParaRPr lang="ko-KR" altLang="en-US" sz="6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A4F5B9-E1F4-41A6-9448-1B89FF2A1D6E}"/>
              </a:ext>
            </a:extLst>
          </p:cNvPr>
          <p:cNvGrpSpPr/>
          <p:nvPr/>
        </p:nvGrpSpPr>
        <p:grpSpPr>
          <a:xfrm>
            <a:off x="86214" y="1159128"/>
            <a:ext cx="9057786" cy="3013598"/>
            <a:chOff x="86214" y="1179600"/>
            <a:chExt cx="9057786" cy="301359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3B76AE5-5544-497F-BCC1-06DAADE89841}"/>
                </a:ext>
              </a:extLst>
            </p:cNvPr>
            <p:cNvGrpSpPr/>
            <p:nvPr/>
          </p:nvGrpSpPr>
          <p:grpSpPr>
            <a:xfrm>
              <a:off x="3070588" y="1197368"/>
              <a:ext cx="1602376" cy="2988618"/>
              <a:chOff x="7399269" y="1288095"/>
              <a:chExt cx="1602376" cy="2988618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586651F-F166-4D60-839B-24B86878608A}"/>
                  </a:ext>
                </a:extLst>
              </p:cNvPr>
              <p:cNvGrpSpPr/>
              <p:nvPr/>
            </p:nvGrpSpPr>
            <p:grpSpPr>
              <a:xfrm>
                <a:off x="7599811" y="1467529"/>
                <a:ext cx="1188123" cy="2603831"/>
                <a:chOff x="7599811" y="1467529"/>
                <a:chExt cx="1188123" cy="2603831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7884E85-4EFB-44C7-B45E-010EB582CFD1}"/>
                    </a:ext>
                  </a:extLst>
                </p:cNvPr>
                <p:cNvSpPr/>
                <p:nvPr/>
              </p:nvSpPr>
              <p:spPr>
                <a:xfrm>
                  <a:off x="7606161" y="1467529"/>
                  <a:ext cx="1181111" cy="2603831"/>
                </a:xfrm>
                <a:prstGeom prst="roundRect">
                  <a:avLst>
                    <a:gd name="adj" fmla="val 10771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06BE3E1B-944C-40C5-893F-C63908D796AA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l="42632" t="79892" b="7422"/>
                <a:stretch/>
              </p:blipFill>
              <p:spPr>
                <a:xfrm>
                  <a:off x="8109967" y="3131937"/>
                  <a:ext cx="677966" cy="308000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147AC531-A63D-45FA-978F-0C8CFAA0B91F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/>
                <a:srcRect t="14367" b="7114"/>
                <a:stretch/>
              </p:blipFill>
              <p:spPr>
                <a:xfrm>
                  <a:off x="7599811" y="1869380"/>
                  <a:ext cx="1181773" cy="1906307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22FFF1E0-8CE4-4DA7-BF1D-6A4768635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977" b="87282"/>
                <a:stretch/>
              </p:blipFill>
              <p:spPr>
                <a:xfrm>
                  <a:off x="7606161" y="1483730"/>
                  <a:ext cx="1181773" cy="188039"/>
                </a:xfrm>
                <a:prstGeom prst="rect">
                  <a:avLst/>
                </a:prstGeom>
              </p:spPr>
            </p:pic>
          </p:grp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DBC8322-569E-4260-9BDF-F679DD96D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9269" y="1288095"/>
                <a:ext cx="1602376" cy="2988618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664102-B52C-4DB4-92FA-CF02AF6AD090}"/>
                </a:ext>
              </a:extLst>
            </p:cNvPr>
            <p:cNvGrpSpPr/>
            <p:nvPr/>
          </p:nvGrpSpPr>
          <p:grpSpPr>
            <a:xfrm>
              <a:off x="86214" y="1192559"/>
              <a:ext cx="1602376" cy="2988618"/>
              <a:chOff x="907392" y="1003725"/>
              <a:chExt cx="1884170" cy="351419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4F99E93A-02D1-4C93-8C96-17F2241FC54D}"/>
                  </a:ext>
                </a:extLst>
              </p:cNvPr>
              <p:cNvSpPr/>
              <p:nvPr/>
            </p:nvSpPr>
            <p:spPr>
              <a:xfrm>
                <a:off x="1150668" y="1214714"/>
                <a:ext cx="1388821" cy="3061741"/>
              </a:xfrm>
              <a:prstGeom prst="roundRect">
                <a:avLst>
                  <a:gd name="adj" fmla="val 10771"/>
                </a:avLst>
              </a:prstGeom>
              <a:solidFill>
                <a:srgbClr val="BBB2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7CC5FE5-EFD7-4072-A5F5-E19BBA1DE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392" y="1003725"/>
                <a:ext cx="1884170" cy="351419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772F8B6-22EB-4A73-BCB2-188D1826A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011" t="24362" r="8875" b="26258"/>
              <a:stretch/>
            </p:blipFill>
            <p:spPr>
              <a:xfrm>
                <a:off x="1300532" y="2049840"/>
                <a:ext cx="1126528" cy="1409701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CD497B0-B407-4F11-94B0-0E90FDD127B0}"/>
                </a:ext>
              </a:extLst>
            </p:cNvPr>
            <p:cNvGrpSpPr/>
            <p:nvPr/>
          </p:nvGrpSpPr>
          <p:grpSpPr>
            <a:xfrm>
              <a:off x="1578401" y="1194964"/>
              <a:ext cx="1602376" cy="2988618"/>
              <a:chOff x="907392" y="1003725"/>
              <a:chExt cx="1884170" cy="3514197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8D1EC82-A397-4AA1-844D-04D290D9A17C}"/>
                  </a:ext>
                </a:extLst>
              </p:cNvPr>
              <p:cNvCxnSpPr/>
              <p:nvPr/>
            </p:nvCxnSpPr>
            <p:spPr>
              <a:xfrm>
                <a:off x="1646553" y="1801879"/>
                <a:ext cx="1061429" cy="0"/>
              </a:xfrm>
              <a:prstGeom prst="line">
                <a:avLst/>
              </a:prstGeom>
              <a:ln w="38100">
                <a:solidFill>
                  <a:srgbClr val="BBB2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7D408D5-6E39-457D-8573-3E4D7B53404A}"/>
                  </a:ext>
                </a:extLst>
              </p:cNvPr>
              <p:cNvGrpSpPr/>
              <p:nvPr/>
            </p:nvGrpSpPr>
            <p:grpSpPr>
              <a:xfrm>
                <a:off x="1150314" y="1229954"/>
                <a:ext cx="1398327" cy="3061741"/>
                <a:chOff x="1092090" y="1148184"/>
                <a:chExt cx="1398327" cy="3061741"/>
              </a:xfrm>
            </p:grpSpPr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B179A4D5-BB12-4624-9D6B-7B4557123D48}"/>
                    </a:ext>
                  </a:extLst>
                </p:cNvPr>
                <p:cNvSpPr/>
                <p:nvPr/>
              </p:nvSpPr>
              <p:spPr>
                <a:xfrm>
                  <a:off x="1096843" y="1148184"/>
                  <a:ext cx="1388821" cy="3061741"/>
                </a:xfrm>
                <a:prstGeom prst="roundRect">
                  <a:avLst>
                    <a:gd name="adj" fmla="val 10771"/>
                  </a:avLst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4BE4D5F6-461E-464B-8295-7BBF99347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977" b="6173"/>
                <a:stretch/>
              </p:blipFill>
              <p:spPr>
                <a:xfrm>
                  <a:off x="1100817" y="1148184"/>
                  <a:ext cx="1389600" cy="2537882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30660E7-16AC-40B2-8900-EC3425D3F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3599" b="6173"/>
                <a:stretch/>
              </p:blipFill>
              <p:spPr>
                <a:xfrm>
                  <a:off x="1100817" y="1488835"/>
                  <a:ext cx="1389600" cy="2291605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8181975C-7E23-4D19-ABAD-F57C02D4A4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1945" b="6174"/>
                <a:stretch/>
              </p:blipFill>
              <p:spPr>
                <a:xfrm>
                  <a:off x="1100817" y="2357980"/>
                  <a:ext cx="1389600" cy="1481914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68A5692C-493B-427B-891E-5F3888FF2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9492" b="6174"/>
                <a:stretch/>
              </p:blipFill>
              <p:spPr>
                <a:xfrm>
                  <a:off x="1092090" y="3519396"/>
                  <a:ext cx="1389600" cy="409419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D9B235D-D07C-4FC7-A76F-624D5BE2F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392" y="1003725"/>
                <a:ext cx="1884170" cy="3514197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E5613-AA60-44E3-A6BF-A4B59EC763AC}"/>
                </a:ext>
              </a:extLst>
            </p:cNvPr>
            <p:cNvGrpSpPr/>
            <p:nvPr/>
          </p:nvGrpSpPr>
          <p:grpSpPr>
            <a:xfrm>
              <a:off x="4562775" y="1199772"/>
              <a:ext cx="1602376" cy="2988618"/>
              <a:chOff x="907392" y="1003725"/>
              <a:chExt cx="1884170" cy="351419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CC0BEB05-C118-4254-BB13-24D02D4EF926}"/>
                  </a:ext>
                </a:extLst>
              </p:cNvPr>
              <p:cNvSpPr/>
              <p:nvPr/>
            </p:nvSpPr>
            <p:spPr>
              <a:xfrm>
                <a:off x="1150668" y="1214714"/>
                <a:ext cx="1388821" cy="3061741"/>
              </a:xfrm>
              <a:prstGeom prst="roundRect">
                <a:avLst>
                  <a:gd name="adj" fmla="val 10771"/>
                </a:avLst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74F20EC-D9E4-444D-81F7-0D947AA3EF7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/>
              <a:srcRect t="4874" b="7377"/>
              <a:stretch/>
            </p:blipFill>
            <p:spPr>
              <a:xfrm>
                <a:off x="1169720" y="1229003"/>
                <a:ext cx="1369769" cy="2469326"/>
              </a:xfrm>
              <a:prstGeom prst="rect">
                <a:avLst/>
              </a:prstGeom>
            </p:spPr>
          </p:pic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499B556-70AE-4FE1-AA7D-63680067B53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/>
              <a:srcRect t="19179" b="7376"/>
              <a:stretch/>
            </p:blipFill>
            <p:spPr>
              <a:xfrm>
                <a:off x="1169720" y="1495499"/>
                <a:ext cx="1369769" cy="206677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AF6ACCF-F0C3-4BC4-9C08-CE5C36369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392" y="1003725"/>
                <a:ext cx="1884170" cy="3514197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DC73087-D7D4-4FA0-BF48-E53A86F4F6BC}"/>
                </a:ext>
              </a:extLst>
            </p:cNvPr>
            <p:cNvGrpSpPr/>
            <p:nvPr/>
          </p:nvGrpSpPr>
          <p:grpSpPr>
            <a:xfrm>
              <a:off x="6054962" y="1202176"/>
              <a:ext cx="1602376" cy="2988618"/>
              <a:chOff x="907392" y="1003725"/>
              <a:chExt cx="1884170" cy="351419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178A82F3-8CDE-410D-A49E-EBC2D07D9870}"/>
                  </a:ext>
                </a:extLst>
              </p:cNvPr>
              <p:cNvGrpSpPr/>
              <p:nvPr/>
            </p:nvGrpSpPr>
            <p:grpSpPr>
              <a:xfrm>
                <a:off x="1150668" y="1214714"/>
                <a:ext cx="1389600" cy="3061741"/>
                <a:chOff x="1150668" y="1214714"/>
                <a:chExt cx="1389600" cy="3061741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3764F442-82EC-4F45-9F42-5BF6217B46B3}"/>
                    </a:ext>
                  </a:extLst>
                </p:cNvPr>
                <p:cNvSpPr/>
                <p:nvPr/>
              </p:nvSpPr>
              <p:spPr>
                <a:xfrm>
                  <a:off x="1150668" y="1214714"/>
                  <a:ext cx="1388821" cy="3061741"/>
                </a:xfrm>
                <a:prstGeom prst="roundRect">
                  <a:avLst>
                    <a:gd name="adj" fmla="val 10771"/>
                  </a:avLst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018888B6-7ADC-4A92-8A74-8E03D3AC3C83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t="2993" b="7422"/>
                <a:stretch/>
              </p:blipFill>
              <p:spPr>
                <a:xfrm>
                  <a:off x="1150668" y="1214714"/>
                  <a:ext cx="1389600" cy="2557462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F44F30E7-B8E9-4884-802D-0ADA4F0015ED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l="42632" t="79892" b="7422"/>
                <a:stretch/>
              </p:blipFill>
              <p:spPr>
                <a:xfrm>
                  <a:off x="1743074" y="3171826"/>
                  <a:ext cx="797193" cy="362165"/>
                </a:xfrm>
                <a:prstGeom prst="rect">
                  <a:avLst/>
                </a:prstGeom>
              </p:spPr>
            </p:pic>
          </p:grp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B47ED15E-E44D-4FF8-9F94-742F9369A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392" y="1003725"/>
                <a:ext cx="1884170" cy="3514197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4B2CFB-E98A-4FCE-8C62-A8747E11D044}"/>
                </a:ext>
              </a:extLst>
            </p:cNvPr>
            <p:cNvGrpSpPr/>
            <p:nvPr/>
          </p:nvGrpSpPr>
          <p:grpSpPr>
            <a:xfrm>
              <a:off x="7547148" y="1179600"/>
              <a:ext cx="1596852" cy="3013598"/>
              <a:chOff x="907392" y="1003725"/>
              <a:chExt cx="1884170" cy="3514197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F6FB172-5B58-4038-8B9F-ACBD24573E13}"/>
                  </a:ext>
                </a:extLst>
              </p:cNvPr>
              <p:cNvSpPr/>
              <p:nvPr/>
            </p:nvSpPr>
            <p:spPr>
              <a:xfrm>
                <a:off x="1150668" y="1214714"/>
                <a:ext cx="1388821" cy="3061741"/>
              </a:xfrm>
              <a:prstGeom prst="roundRect">
                <a:avLst>
                  <a:gd name="adj" fmla="val 10771"/>
                </a:avLst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B7DF785-085F-43D7-A5D5-A951C211B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4433" y="1229954"/>
                <a:ext cx="1375055" cy="304466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69D73A1-8688-4D0B-88BB-E593DE3BB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392" y="1003725"/>
                <a:ext cx="1884170" cy="35141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1093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BE62E4-C216-4999-8E80-D83D62E11E2A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B0EAB-53D9-4045-93C0-F1A36C755704}"/>
              </a:ext>
            </a:extLst>
          </p:cNvPr>
          <p:cNvSpPr txBox="1"/>
          <p:nvPr/>
        </p:nvSpPr>
        <p:spPr>
          <a:xfrm>
            <a:off x="294401" y="237613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APP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디자인 및 기능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A714D4-3008-411E-96E7-D9E0D52E952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085550" y="437668"/>
            <a:ext cx="5581240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769AE3-BB9A-8D4F-AAEE-EA6F236D4238}"/>
              </a:ext>
            </a:extLst>
          </p:cNvPr>
          <p:cNvSpPr txBox="1"/>
          <p:nvPr/>
        </p:nvSpPr>
        <p:spPr>
          <a:xfrm>
            <a:off x="2986667" y="1229954"/>
            <a:ext cx="1536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 err="1">
                <a:solidFill>
                  <a:srgbClr val="595959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인트로</a:t>
            </a:r>
            <a:endParaRPr kumimoji="1" lang="ko-Kore-KR" altLang="en-US" sz="3000" dirty="0">
              <a:solidFill>
                <a:srgbClr val="595959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E49560FC-9851-5E4F-B1DF-B6C1EBDB57AE}"/>
              </a:ext>
            </a:extLst>
          </p:cNvPr>
          <p:cNvSpPr txBox="1">
            <a:spLocks/>
          </p:cNvSpPr>
          <p:nvPr/>
        </p:nvSpPr>
        <p:spPr>
          <a:xfrm>
            <a:off x="2986667" y="1995439"/>
            <a:ext cx="4737966" cy="116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앱 아이콘 제작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제작 아이콘으로 앱 아이콘 및 </a:t>
            </a:r>
            <a:r>
              <a:rPr lang="ko-KR" altLang="en-US" sz="1600" spc="-15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인트로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 화면 디자인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5C3832-CB5D-426E-A22D-D0A4B4BDBD5A}"/>
              </a:ext>
            </a:extLst>
          </p:cNvPr>
          <p:cNvCxnSpPr>
            <a:cxnSpLocks/>
          </p:cNvCxnSpPr>
          <p:nvPr/>
        </p:nvCxnSpPr>
        <p:spPr>
          <a:xfrm>
            <a:off x="3075567" y="1799391"/>
            <a:ext cx="1061429" cy="0"/>
          </a:xfrm>
          <a:prstGeom prst="line">
            <a:avLst/>
          </a:prstGeom>
          <a:ln w="38100" cap="rnd">
            <a:solidFill>
              <a:srgbClr val="BBB2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AC0F0C6-F187-4B93-929F-39B5EAA68988}"/>
              </a:ext>
            </a:extLst>
          </p:cNvPr>
          <p:cNvGrpSpPr/>
          <p:nvPr/>
        </p:nvGrpSpPr>
        <p:grpSpPr>
          <a:xfrm>
            <a:off x="907392" y="1003725"/>
            <a:ext cx="1884170" cy="3514197"/>
            <a:chOff x="907392" y="1003725"/>
            <a:chExt cx="1884170" cy="351419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EB752C3-F25A-49F8-8F1A-0DF3CE027E8B}"/>
                </a:ext>
              </a:extLst>
            </p:cNvPr>
            <p:cNvSpPr/>
            <p:nvPr/>
          </p:nvSpPr>
          <p:spPr>
            <a:xfrm>
              <a:off x="1150668" y="1214714"/>
              <a:ext cx="1388821" cy="3061741"/>
            </a:xfrm>
            <a:prstGeom prst="roundRect">
              <a:avLst>
                <a:gd name="adj" fmla="val 10771"/>
              </a:avLst>
            </a:prstGeom>
            <a:solidFill>
              <a:srgbClr val="BBB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B4F1446-95AB-4EB0-A24E-0977BA0E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392" y="1003725"/>
              <a:ext cx="1884170" cy="351419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9317AD1-EAD5-4CA4-B0AF-DF1E697C4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11" t="24362" r="8875" b="26258"/>
            <a:stretch/>
          </p:blipFill>
          <p:spPr>
            <a:xfrm>
              <a:off x="1300532" y="2049840"/>
              <a:ext cx="1126528" cy="1409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08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18CE6BA-1202-4F5B-9C2C-FB4EC45D5BB9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A3B271-18A9-4848-81EA-C0CA3BAB98CA}"/>
              </a:ext>
            </a:extLst>
          </p:cNvPr>
          <p:cNvSpPr txBox="1"/>
          <p:nvPr/>
        </p:nvSpPr>
        <p:spPr>
          <a:xfrm>
            <a:off x="294401" y="237613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APP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디자인 및 기능 소개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99F3CEB-1438-4F2C-A64D-F1545BFC984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085550" y="437668"/>
            <a:ext cx="5581240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769AE3-BB9A-8D4F-AAEE-EA6F236D4238}"/>
              </a:ext>
            </a:extLst>
          </p:cNvPr>
          <p:cNvSpPr txBox="1"/>
          <p:nvPr/>
        </p:nvSpPr>
        <p:spPr>
          <a:xfrm>
            <a:off x="2986667" y="1229954"/>
            <a:ext cx="1536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>
                <a:solidFill>
                  <a:srgbClr val="595959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메인</a:t>
            </a:r>
            <a:endParaRPr kumimoji="1" lang="ko-Kore-KR" altLang="en-US" sz="3000" dirty="0">
              <a:solidFill>
                <a:srgbClr val="595959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5BCFEB-F861-4643-B70E-6CDA7F826E7A}"/>
              </a:ext>
            </a:extLst>
          </p:cNvPr>
          <p:cNvGrpSpPr/>
          <p:nvPr/>
        </p:nvGrpSpPr>
        <p:grpSpPr>
          <a:xfrm>
            <a:off x="907392" y="1003725"/>
            <a:ext cx="1884170" cy="3514197"/>
            <a:chOff x="907392" y="1003725"/>
            <a:chExt cx="1884170" cy="351419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DA20E65-478F-43F3-A07F-E53F5107B9D3}"/>
                </a:ext>
              </a:extLst>
            </p:cNvPr>
            <p:cNvCxnSpPr/>
            <p:nvPr/>
          </p:nvCxnSpPr>
          <p:spPr>
            <a:xfrm>
              <a:off x="1646553" y="1801879"/>
              <a:ext cx="1061429" cy="0"/>
            </a:xfrm>
            <a:prstGeom prst="line">
              <a:avLst/>
            </a:prstGeom>
            <a:ln w="38100">
              <a:solidFill>
                <a:srgbClr val="BBB2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3BEEF5-FEDF-4194-9544-CBC435AABAD8}"/>
                </a:ext>
              </a:extLst>
            </p:cNvPr>
            <p:cNvGrpSpPr/>
            <p:nvPr/>
          </p:nvGrpSpPr>
          <p:grpSpPr>
            <a:xfrm>
              <a:off x="1150314" y="1229954"/>
              <a:ext cx="1398327" cy="3061741"/>
              <a:chOff x="1092090" y="1148184"/>
              <a:chExt cx="1398327" cy="306174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01AB6D87-13E4-4A8C-A890-640509C117C5}"/>
                  </a:ext>
                </a:extLst>
              </p:cNvPr>
              <p:cNvSpPr/>
              <p:nvPr/>
            </p:nvSpPr>
            <p:spPr>
              <a:xfrm>
                <a:off x="1096843" y="1148184"/>
                <a:ext cx="1388821" cy="3061741"/>
              </a:xfrm>
              <a:prstGeom prst="roundRect">
                <a:avLst>
                  <a:gd name="adj" fmla="val 10771"/>
                </a:avLst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17447C4-588C-483D-B5C6-BF31C8CEB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977" b="6173"/>
              <a:stretch/>
            </p:blipFill>
            <p:spPr>
              <a:xfrm>
                <a:off x="1100817" y="1148184"/>
                <a:ext cx="1389600" cy="2537882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2F011DD-D4CC-4931-AA9D-A5E737433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3599" b="6173"/>
              <a:stretch/>
            </p:blipFill>
            <p:spPr>
              <a:xfrm>
                <a:off x="1100817" y="1488835"/>
                <a:ext cx="1389600" cy="229160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3635CA8-9442-4AA6-9E0C-ADD89E754B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1945" b="6174"/>
              <a:stretch/>
            </p:blipFill>
            <p:spPr>
              <a:xfrm>
                <a:off x="1100817" y="2357980"/>
                <a:ext cx="1389600" cy="1481914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F372B093-3433-4F36-B7A4-E7806D67E0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9492" b="6174"/>
              <a:stretch/>
            </p:blipFill>
            <p:spPr>
              <a:xfrm>
                <a:off x="1092090" y="3519396"/>
                <a:ext cx="1389600" cy="409419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B4F1446-95AB-4EB0-A24E-0977BA0E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392" y="1003725"/>
              <a:ext cx="1884170" cy="3514197"/>
            </a:xfrm>
            <a:prstGeom prst="rect">
              <a:avLst/>
            </a:prstGeom>
          </p:spPr>
        </p:pic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5C3832-CB5D-426E-A22D-D0A4B4BDBD5A}"/>
              </a:ext>
            </a:extLst>
          </p:cNvPr>
          <p:cNvCxnSpPr>
            <a:cxnSpLocks/>
          </p:cNvCxnSpPr>
          <p:nvPr/>
        </p:nvCxnSpPr>
        <p:spPr>
          <a:xfrm>
            <a:off x="3075567" y="1799391"/>
            <a:ext cx="1061429" cy="0"/>
          </a:xfrm>
          <a:prstGeom prst="line">
            <a:avLst/>
          </a:prstGeom>
          <a:ln w="38100" cap="rnd">
            <a:solidFill>
              <a:srgbClr val="BBB2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3DCE04-3A86-44E2-BB1A-7392E1C48CD0}"/>
              </a:ext>
            </a:extLst>
          </p:cNvPr>
          <p:cNvGrpSpPr/>
          <p:nvPr/>
        </p:nvGrpSpPr>
        <p:grpSpPr>
          <a:xfrm>
            <a:off x="1447446" y="1700951"/>
            <a:ext cx="7409870" cy="1506761"/>
            <a:chOff x="1447446" y="1700951"/>
            <a:chExt cx="7409870" cy="150676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D6D132B-F261-4F0E-9327-F68B5AF404C3}"/>
                </a:ext>
              </a:extLst>
            </p:cNvPr>
            <p:cNvSpPr/>
            <p:nvPr/>
          </p:nvSpPr>
          <p:spPr>
            <a:xfrm>
              <a:off x="1447446" y="1700951"/>
              <a:ext cx="812790" cy="686698"/>
            </a:xfrm>
            <a:prstGeom prst="roundRect">
              <a:avLst>
                <a:gd name="adj" fmla="val 32844"/>
              </a:avLst>
            </a:prstGeom>
            <a:noFill/>
            <a:ln w="19050">
              <a:solidFill>
                <a:srgbClr val="FD6A1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부제목 2">
              <a:extLst>
                <a:ext uri="{FF2B5EF4-FFF2-40B4-BE49-F238E27FC236}">
                  <a16:creationId xmlns:a16="http://schemas.microsoft.com/office/drawing/2014/main" id="{69C60118-2C8C-4C1D-AA16-0FA597D3FD6C}"/>
                </a:ext>
              </a:extLst>
            </p:cNvPr>
            <p:cNvSpPr txBox="1">
              <a:spLocks/>
            </p:cNvSpPr>
            <p:nvPr/>
          </p:nvSpPr>
          <p:spPr>
            <a:xfrm>
              <a:off x="2926237" y="2590382"/>
              <a:ext cx="5931079" cy="6173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defTabSz="91440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15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  <a:cs typeface="+mn-cs"/>
                </a:defRPr>
              </a:lvl1pPr>
              <a:lvl2pPr marL="6858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알람 </a:t>
              </a:r>
              <a:r>
                <a:rPr lang="en-US" altLang="ko-KR" dirty="0"/>
                <a:t>on/off </a:t>
              </a:r>
              <a:r>
                <a:rPr lang="ko-KR" altLang="en-US" dirty="0"/>
                <a:t>설정에 따라 이미지와 텍스트 변환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C651E3-B1C3-4C32-BCA4-565985E7FA13}"/>
              </a:ext>
            </a:extLst>
          </p:cNvPr>
          <p:cNvGrpSpPr/>
          <p:nvPr/>
        </p:nvGrpSpPr>
        <p:grpSpPr>
          <a:xfrm>
            <a:off x="1189537" y="2459535"/>
            <a:ext cx="6609842" cy="1308301"/>
            <a:chOff x="1189537" y="2459535"/>
            <a:chExt cx="6609842" cy="130830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A4FAE5B-CA3A-44F2-BD6F-BC8F7EA42B59}"/>
                </a:ext>
              </a:extLst>
            </p:cNvPr>
            <p:cNvSpPr/>
            <p:nvPr/>
          </p:nvSpPr>
          <p:spPr>
            <a:xfrm>
              <a:off x="1189537" y="2459535"/>
              <a:ext cx="680208" cy="574684"/>
            </a:xfrm>
            <a:prstGeom prst="roundRect">
              <a:avLst>
                <a:gd name="adj" fmla="val 32844"/>
              </a:avLst>
            </a:prstGeom>
            <a:noFill/>
            <a:ln w="19050">
              <a:solidFill>
                <a:srgbClr val="FD6A1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662AFF-AC6E-4164-A4AF-FFB220C166B2}"/>
                </a:ext>
              </a:extLst>
            </p:cNvPr>
            <p:cNvSpPr txBox="1"/>
            <p:nvPr/>
          </p:nvSpPr>
          <p:spPr>
            <a:xfrm>
              <a:off x="2926237" y="3150506"/>
              <a:ext cx="4873142" cy="6173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defTabSz="91440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15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  <a:cs typeface="+mn-cs"/>
                </a:defRPr>
              </a:lvl1pPr>
              <a:lvl2pPr marL="6858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defTabSz="91440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인체감지</a:t>
              </a:r>
              <a:r>
                <a:rPr lang="en-US" altLang="ko-KR" dirty="0"/>
                <a:t>, </a:t>
              </a:r>
              <a:r>
                <a:rPr lang="ko-KR" altLang="en-US" dirty="0"/>
                <a:t>문 열림</a:t>
              </a:r>
              <a:r>
                <a:rPr lang="en-US" altLang="ko-KR" dirty="0"/>
                <a:t>, </a:t>
              </a:r>
              <a:r>
                <a:rPr lang="ko-KR" altLang="en-US" dirty="0"/>
                <a:t>화재</a:t>
              </a:r>
              <a:r>
                <a:rPr lang="en-US" altLang="ko-KR" dirty="0"/>
                <a:t>, </a:t>
              </a:r>
              <a:r>
                <a:rPr lang="ko-KR" altLang="en-US" dirty="0"/>
                <a:t>온 </a:t>
              </a:r>
              <a:r>
                <a:rPr lang="en-US" altLang="ko-KR" dirty="0"/>
                <a:t>· </a:t>
              </a:r>
              <a:r>
                <a:rPr lang="ko-KR" altLang="en-US" dirty="0"/>
                <a:t>습도 센서 감지 표시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F41361-7FC6-44C3-8477-E753FDE1F6BC}"/>
              </a:ext>
            </a:extLst>
          </p:cNvPr>
          <p:cNvGrpSpPr/>
          <p:nvPr/>
        </p:nvGrpSpPr>
        <p:grpSpPr>
          <a:xfrm>
            <a:off x="1057508" y="1095694"/>
            <a:ext cx="7173077" cy="2878071"/>
            <a:chOff x="1057508" y="1095694"/>
            <a:chExt cx="7173077" cy="2878071"/>
          </a:xfrm>
        </p:grpSpPr>
        <p:sp>
          <p:nvSpPr>
            <p:cNvPr id="13" name="부제목 2">
              <a:extLst>
                <a:ext uri="{FF2B5EF4-FFF2-40B4-BE49-F238E27FC236}">
                  <a16:creationId xmlns:a16="http://schemas.microsoft.com/office/drawing/2014/main" id="{E49560FC-9851-5E4F-B1DF-B6C1EBDB57AE}"/>
                </a:ext>
              </a:extLst>
            </p:cNvPr>
            <p:cNvSpPr txBox="1">
              <a:spLocks/>
            </p:cNvSpPr>
            <p:nvPr/>
          </p:nvSpPr>
          <p:spPr>
            <a:xfrm>
              <a:off x="2926237" y="1995438"/>
              <a:ext cx="5304348" cy="4640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6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타임라인</a:t>
              </a:r>
              <a:r>
                <a:rPr lang="en-US" altLang="ko-KR" sz="16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, </a:t>
              </a:r>
              <a:r>
                <a:rPr lang="ko-KR" altLang="en-US" sz="16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알람 </a:t>
              </a:r>
              <a:r>
                <a:rPr lang="en-US" altLang="ko-KR" sz="16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on/off, </a:t>
              </a:r>
              <a:r>
                <a:rPr lang="ko-KR" altLang="en-US" sz="16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환경설정</a:t>
              </a:r>
              <a:r>
                <a:rPr lang="en-US" altLang="ko-KR" sz="16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, CCTV</a:t>
              </a:r>
              <a:r>
                <a:rPr lang="ko-KR" altLang="en-US" sz="16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 버튼 상</a:t>
              </a:r>
              <a:r>
                <a:rPr lang="en-US" altLang="ko-KR" sz="16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·</a:t>
              </a:r>
              <a:r>
                <a:rPr lang="ko-KR" altLang="en-US" sz="1600" spc="-15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하단 배치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8844233-FF15-4676-8261-BC7A8B24161D}"/>
                </a:ext>
              </a:extLst>
            </p:cNvPr>
            <p:cNvSpPr/>
            <p:nvPr/>
          </p:nvSpPr>
          <p:spPr>
            <a:xfrm>
              <a:off x="1057508" y="1095694"/>
              <a:ext cx="1575211" cy="46240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D6A1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9832E2-3D44-430B-904C-BD4C9DA01AC8}"/>
                </a:ext>
              </a:extLst>
            </p:cNvPr>
            <p:cNvSpPr/>
            <p:nvPr/>
          </p:nvSpPr>
          <p:spPr>
            <a:xfrm>
              <a:off x="1284191" y="3649140"/>
              <a:ext cx="1105856" cy="32462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D6A1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E2DC5EA-BD8D-411B-807D-1DF037A66D57}"/>
              </a:ext>
            </a:extLst>
          </p:cNvPr>
          <p:cNvSpPr txBox="1"/>
          <p:nvPr/>
        </p:nvSpPr>
        <p:spPr>
          <a:xfrm>
            <a:off x="2926237" y="3714621"/>
            <a:ext cx="4873142" cy="916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→  직관적인 디자인을 위해 텍스트 변환과 배경색 변화 사용</a:t>
            </a:r>
          </a:p>
        </p:txBody>
      </p:sp>
    </p:spTree>
    <p:extLst>
      <p:ext uri="{BB962C8B-B14F-4D97-AF65-F5344CB8AC3E}">
        <p14:creationId xmlns:p14="http://schemas.microsoft.com/office/powerpoint/2010/main" val="37675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88B6CFC-9EF9-4791-93B1-093070CEBE88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78E69-3734-49C2-AAD1-35D20265ED92}"/>
              </a:ext>
            </a:extLst>
          </p:cNvPr>
          <p:cNvSpPr txBox="1"/>
          <p:nvPr/>
        </p:nvSpPr>
        <p:spPr>
          <a:xfrm>
            <a:off x="294401" y="237613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APP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디자인 및 기능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D992C99-F1CA-4DA2-B1DF-2323F69123E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85550" y="437668"/>
            <a:ext cx="5581240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769AE3-BB9A-8D4F-AAEE-EA6F236D4238}"/>
              </a:ext>
            </a:extLst>
          </p:cNvPr>
          <p:cNvSpPr txBox="1"/>
          <p:nvPr/>
        </p:nvSpPr>
        <p:spPr>
          <a:xfrm>
            <a:off x="2986667" y="1229954"/>
            <a:ext cx="1536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solidFill>
                  <a:srgbClr val="595959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CCTV</a:t>
            </a:r>
            <a:endParaRPr kumimoji="1" lang="ko-Kore-KR" altLang="en-US" sz="3000" dirty="0">
              <a:solidFill>
                <a:srgbClr val="595959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E49560FC-9851-5E4F-B1DF-B6C1EBDB57AE}"/>
              </a:ext>
            </a:extLst>
          </p:cNvPr>
          <p:cNvSpPr txBox="1">
            <a:spLocks/>
          </p:cNvSpPr>
          <p:nvPr/>
        </p:nvSpPr>
        <p:spPr>
          <a:xfrm>
            <a:off x="2986667" y="1995439"/>
            <a:ext cx="6746930" cy="177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환경설정에서 입력한 </a:t>
            </a: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IP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주소를 웹 뷰로 띄워 줌</a:t>
            </a:r>
            <a:endParaRPr lang="en-US" altLang="ko-KR" sz="16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spc="-15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포트포워딩을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 이용하여 외부 데이터 및 </a:t>
            </a: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Wi-Fi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를 이용하여 주소 접근 가능</a:t>
            </a:r>
            <a:endParaRPr lang="en-US" altLang="ko-KR" sz="16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5C3832-CB5D-426E-A22D-D0A4B4BDBD5A}"/>
              </a:ext>
            </a:extLst>
          </p:cNvPr>
          <p:cNvCxnSpPr>
            <a:cxnSpLocks/>
          </p:cNvCxnSpPr>
          <p:nvPr/>
        </p:nvCxnSpPr>
        <p:spPr>
          <a:xfrm>
            <a:off x="3075567" y="1799391"/>
            <a:ext cx="1061429" cy="0"/>
          </a:xfrm>
          <a:prstGeom prst="line">
            <a:avLst/>
          </a:prstGeom>
          <a:ln w="38100" cap="rnd">
            <a:solidFill>
              <a:srgbClr val="BBB2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EB752C3-F25A-49F8-8F1A-0DF3CE027E8B}"/>
              </a:ext>
            </a:extLst>
          </p:cNvPr>
          <p:cNvSpPr/>
          <p:nvPr/>
        </p:nvSpPr>
        <p:spPr>
          <a:xfrm>
            <a:off x="1150668" y="1214714"/>
            <a:ext cx="1388821" cy="3061741"/>
          </a:xfrm>
          <a:prstGeom prst="roundRect">
            <a:avLst>
              <a:gd name="adj" fmla="val 1077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37A885-2DE4-4EA1-8115-F76224B7714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2632" t="79892" b="7422"/>
          <a:stretch/>
        </p:blipFill>
        <p:spPr>
          <a:xfrm>
            <a:off x="1743074" y="3171826"/>
            <a:ext cx="797193" cy="362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8B5960-A84E-49DD-A3E2-84C256EC429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4367" b="7114"/>
          <a:stretch/>
        </p:blipFill>
        <p:spPr>
          <a:xfrm>
            <a:off x="1143539" y="1687235"/>
            <a:ext cx="1389600" cy="22415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B54BA3-0F92-4B9C-9BB6-C1BC2AAA07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7" b="87282"/>
          <a:stretch/>
        </p:blipFill>
        <p:spPr>
          <a:xfrm>
            <a:off x="1150668" y="1233764"/>
            <a:ext cx="1389600" cy="2211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4F1446-95AB-4EB0-A24E-0977BA0E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392" y="1003725"/>
            <a:ext cx="1884170" cy="35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BFD4CF-F553-4481-B2BC-829615BBA88B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98B98-BDC9-448D-8EB4-2325274D012A}"/>
              </a:ext>
            </a:extLst>
          </p:cNvPr>
          <p:cNvSpPr txBox="1"/>
          <p:nvPr/>
        </p:nvSpPr>
        <p:spPr>
          <a:xfrm>
            <a:off x="294401" y="237613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APP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디자인 및 기능 소개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A9C379F-C4B7-40B5-888E-E84987C660A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85550" y="437668"/>
            <a:ext cx="5581240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769AE3-BB9A-8D4F-AAEE-EA6F236D4238}"/>
              </a:ext>
            </a:extLst>
          </p:cNvPr>
          <p:cNvSpPr txBox="1"/>
          <p:nvPr/>
        </p:nvSpPr>
        <p:spPr>
          <a:xfrm>
            <a:off x="2986667" y="1229954"/>
            <a:ext cx="1536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>
                <a:solidFill>
                  <a:srgbClr val="595959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타임라인</a:t>
            </a:r>
            <a:endParaRPr kumimoji="1" lang="ko-Kore-KR" altLang="en-US" sz="3000" dirty="0">
              <a:solidFill>
                <a:srgbClr val="595959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E49560FC-9851-5E4F-B1DF-B6C1EBDB57AE}"/>
              </a:ext>
            </a:extLst>
          </p:cNvPr>
          <p:cNvSpPr txBox="1">
            <a:spLocks/>
          </p:cNvSpPr>
          <p:nvPr/>
        </p:nvSpPr>
        <p:spPr>
          <a:xfrm>
            <a:off x="2986667" y="1995439"/>
            <a:ext cx="6746930" cy="177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알림 울림과 동시에 알림 내용과 시각이 타임라인 리스트에 함께 저장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우측 상단 쓰레기 통 버튼을 이용하여 쌓여 있는 리스트를 제거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5C3832-CB5D-426E-A22D-D0A4B4BDBD5A}"/>
              </a:ext>
            </a:extLst>
          </p:cNvPr>
          <p:cNvCxnSpPr>
            <a:cxnSpLocks/>
          </p:cNvCxnSpPr>
          <p:nvPr/>
        </p:nvCxnSpPr>
        <p:spPr>
          <a:xfrm>
            <a:off x="3075567" y="1799391"/>
            <a:ext cx="1061429" cy="0"/>
          </a:xfrm>
          <a:prstGeom prst="line">
            <a:avLst/>
          </a:prstGeom>
          <a:ln w="38100" cap="rnd">
            <a:solidFill>
              <a:srgbClr val="BBB2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D78CC0-A171-42BC-A4A8-60A5A29A1B03}"/>
              </a:ext>
            </a:extLst>
          </p:cNvPr>
          <p:cNvGrpSpPr/>
          <p:nvPr/>
        </p:nvGrpSpPr>
        <p:grpSpPr>
          <a:xfrm>
            <a:off x="907392" y="1003725"/>
            <a:ext cx="1884170" cy="3514197"/>
            <a:chOff x="907392" y="1003725"/>
            <a:chExt cx="1884170" cy="351419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EB752C3-F25A-49F8-8F1A-0DF3CE027E8B}"/>
                </a:ext>
              </a:extLst>
            </p:cNvPr>
            <p:cNvSpPr/>
            <p:nvPr/>
          </p:nvSpPr>
          <p:spPr>
            <a:xfrm>
              <a:off x="1150668" y="1214714"/>
              <a:ext cx="1388821" cy="3061741"/>
            </a:xfrm>
            <a:prstGeom prst="roundRect">
              <a:avLst>
                <a:gd name="adj" fmla="val 10771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F2045E5-62DB-4D2D-87FE-50FF1DF0A9F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t="4874" b="7377"/>
            <a:stretch/>
          </p:blipFill>
          <p:spPr>
            <a:xfrm>
              <a:off x="1169720" y="1229003"/>
              <a:ext cx="1369769" cy="2469326"/>
            </a:xfrm>
            <a:prstGeom prst="rect">
              <a:avLst/>
            </a:prstGeom>
          </p:spPr>
        </p:pic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7C2D00D2-00C1-43E7-9948-E2DAE3313374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t="19179" b="7376"/>
            <a:stretch/>
          </p:blipFill>
          <p:spPr>
            <a:xfrm>
              <a:off x="1169720" y="1495499"/>
              <a:ext cx="1369769" cy="206677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B4F1446-95AB-4EB0-A24E-0977BA0E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392" y="1003725"/>
              <a:ext cx="1884170" cy="3514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41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D203CC8-0FF3-4904-A46F-E35AE7FCF107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0F90D-1635-4747-BC96-803C93E30ADA}"/>
              </a:ext>
            </a:extLst>
          </p:cNvPr>
          <p:cNvSpPr txBox="1"/>
          <p:nvPr/>
        </p:nvSpPr>
        <p:spPr>
          <a:xfrm>
            <a:off x="294401" y="237613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APP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디자인 및 기능 소개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11F308D-F820-47EE-9307-77AF374AB82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085550" y="437668"/>
            <a:ext cx="5581240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769AE3-BB9A-8D4F-AAEE-EA6F236D4238}"/>
              </a:ext>
            </a:extLst>
          </p:cNvPr>
          <p:cNvSpPr txBox="1"/>
          <p:nvPr/>
        </p:nvSpPr>
        <p:spPr>
          <a:xfrm>
            <a:off x="2986667" y="1229954"/>
            <a:ext cx="1536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>
                <a:solidFill>
                  <a:srgbClr val="595959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환경설정</a:t>
            </a:r>
            <a:endParaRPr kumimoji="1" lang="ko-Kore-KR" altLang="en-US" sz="3000" dirty="0">
              <a:solidFill>
                <a:srgbClr val="595959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E49560FC-9851-5E4F-B1DF-B6C1EBDB57AE}"/>
              </a:ext>
            </a:extLst>
          </p:cNvPr>
          <p:cNvSpPr txBox="1">
            <a:spLocks/>
          </p:cNvSpPr>
          <p:nvPr/>
        </p:nvSpPr>
        <p:spPr>
          <a:xfrm>
            <a:off x="2986667" y="1995439"/>
            <a:ext cx="6746930" cy="177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알림을 원치 않는 센서는 개별적으로 </a:t>
            </a: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on/off 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가능</a:t>
            </a:r>
            <a:endParaRPr lang="en-US" altLang="ko-KR" sz="16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CCTV( ESP32-CAM)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의 </a:t>
            </a: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IP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주소 입력 창 배치</a:t>
            </a:r>
            <a:endParaRPr lang="en-US" altLang="ko-KR" sz="16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우측 상단의 정보버튼으로 </a:t>
            </a: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CCTV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의</a:t>
            </a: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 IP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주소설정 방법 확인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5C3832-CB5D-426E-A22D-D0A4B4BDBD5A}"/>
              </a:ext>
            </a:extLst>
          </p:cNvPr>
          <p:cNvCxnSpPr>
            <a:cxnSpLocks/>
          </p:cNvCxnSpPr>
          <p:nvPr/>
        </p:nvCxnSpPr>
        <p:spPr>
          <a:xfrm>
            <a:off x="3075567" y="1799391"/>
            <a:ext cx="1061429" cy="0"/>
          </a:xfrm>
          <a:prstGeom prst="line">
            <a:avLst/>
          </a:prstGeom>
          <a:ln w="38100" cap="rnd">
            <a:solidFill>
              <a:srgbClr val="BBB2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0ECD2A-6EE4-42E3-AA01-F3277AA8E9D3}"/>
              </a:ext>
            </a:extLst>
          </p:cNvPr>
          <p:cNvGrpSpPr/>
          <p:nvPr/>
        </p:nvGrpSpPr>
        <p:grpSpPr>
          <a:xfrm>
            <a:off x="907392" y="1003725"/>
            <a:ext cx="1884170" cy="3514197"/>
            <a:chOff x="907392" y="1003725"/>
            <a:chExt cx="1884170" cy="35141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CE9A1C8-0B3A-4556-A885-E6238156071C}"/>
                </a:ext>
              </a:extLst>
            </p:cNvPr>
            <p:cNvGrpSpPr/>
            <p:nvPr/>
          </p:nvGrpSpPr>
          <p:grpSpPr>
            <a:xfrm>
              <a:off x="1150668" y="1214714"/>
              <a:ext cx="1389600" cy="3061741"/>
              <a:chOff x="1150668" y="1214714"/>
              <a:chExt cx="1389600" cy="306174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EB752C3-F25A-49F8-8F1A-0DF3CE027E8B}"/>
                  </a:ext>
                </a:extLst>
              </p:cNvPr>
              <p:cNvSpPr/>
              <p:nvPr/>
            </p:nvSpPr>
            <p:spPr>
              <a:xfrm>
                <a:off x="1150668" y="1214714"/>
                <a:ext cx="1388821" cy="3061741"/>
              </a:xfrm>
              <a:prstGeom prst="roundRect">
                <a:avLst>
                  <a:gd name="adj" fmla="val 10771"/>
                </a:avLst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4FE1756-03C2-4D8A-B6C6-5FA0AB67E56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t="2993" b="7422"/>
              <a:stretch/>
            </p:blipFill>
            <p:spPr>
              <a:xfrm>
                <a:off x="1150668" y="1214714"/>
                <a:ext cx="1389600" cy="255746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637A885-2DE4-4EA1-8115-F76224B77145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42632" t="79892" b="7422"/>
              <a:stretch/>
            </p:blipFill>
            <p:spPr>
              <a:xfrm>
                <a:off x="1743074" y="3171826"/>
                <a:ext cx="797193" cy="362165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B4F1446-95AB-4EB0-A24E-0977BA0E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392" y="1003725"/>
              <a:ext cx="1884170" cy="3514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88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5BFADB-B0DC-4ABA-A0D4-A55703EC06C4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0A835-1D13-4178-ABFE-F5B4961CFE29}"/>
              </a:ext>
            </a:extLst>
          </p:cNvPr>
          <p:cNvSpPr txBox="1"/>
          <p:nvPr/>
        </p:nvSpPr>
        <p:spPr>
          <a:xfrm>
            <a:off x="294401" y="237613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APP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디자인 및 기능 소개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EB9E505-8F93-4508-BB6B-24818287715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085550" y="437668"/>
            <a:ext cx="5581240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769AE3-BB9A-8D4F-AAEE-EA6F236D4238}"/>
              </a:ext>
            </a:extLst>
          </p:cNvPr>
          <p:cNvSpPr txBox="1"/>
          <p:nvPr/>
        </p:nvSpPr>
        <p:spPr>
          <a:xfrm>
            <a:off x="2986667" y="1229954"/>
            <a:ext cx="1536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 err="1">
                <a:solidFill>
                  <a:srgbClr val="595959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알림창</a:t>
            </a:r>
            <a:endParaRPr kumimoji="1" lang="ko-Kore-KR" altLang="en-US" sz="3000" dirty="0">
              <a:solidFill>
                <a:srgbClr val="595959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E49560FC-9851-5E4F-B1DF-B6C1EBDB57AE}"/>
              </a:ext>
            </a:extLst>
          </p:cNvPr>
          <p:cNvSpPr txBox="1">
            <a:spLocks/>
          </p:cNvSpPr>
          <p:nvPr/>
        </p:nvSpPr>
        <p:spPr>
          <a:xfrm>
            <a:off x="2986667" y="1995439"/>
            <a:ext cx="5447649" cy="177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Arduino 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센서가 이상 상태를 감지하면 현재 감지 상황을 </a:t>
            </a:r>
            <a:endParaRPr lang="en-US" altLang="ko-KR" sz="16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즉시 </a:t>
            </a: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PUSH 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알림으로</a:t>
            </a: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사용자에게 전달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5C3832-CB5D-426E-A22D-D0A4B4BDBD5A}"/>
              </a:ext>
            </a:extLst>
          </p:cNvPr>
          <p:cNvCxnSpPr>
            <a:cxnSpLocks/>
          </p:cNvCxnSpPr>
          <p:nvPr/>
        </p:nvCxnSpPr>
        <p:spPr>
          <a:xfrm>
            <a:off x="3075567" y="1799391"/>
            <a:ext cx="1061429" cy="0"/>
          </a:xfrm>
          <a:prstGeom prst="line">
            <a:avLst/>
          </a:prstGeom>
          <a:ln w="38100" cap="rnd">
            <a:solidFill>
              <a:srgbClr val="BBB2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873BA8-D8A1-466D-AD96-64551DA30834}"/>
              </a:ext>
            </a:extLst>
          </p:cNvPr>
          <p:cNvGrpSpPr/>
          <p:nvPr/>
        </p:nvGrpSpPr>
        <p:grpSpPr>
          <a:xfrm>
            <a:off x="907392" y="1003725"/>
            <a:ext cx="1884170" cy="3514197"/>
            <a:chOff x="907392" y="1003725"/>
            <a:chExt cx="1884170" cy="351419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EB752C3-F25A-49F8-8F1A-0DF3CE027E8B}"/>
                </a:ext>
              </a:extLst>
            </p:cNvPr>
            <p:cNvSpPr/>
            <p:nvPr/>
          </p:nvSpPr>
          <p:spPr>
            <a:xfrm>
              <a:off x="1150668" y="1214714"/>
              <a:ext cx="1388821" cy="3061741"/>
            </a:xfrm>
            <a:prstGeom prst="roundRect">
              <a:avLst>
                <a:gd name="adj" fmla="val 10771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19CD530-805B-419D-AACC-DA769E082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433" y="1229954"/>
              <a:ext cx="1375055" cy="304466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B4F1446-95AB-4EB0-A24E-0977BA0E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392" y="1003725"/>
              <a:ext cx="1884170" cy="3514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2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4">
            <a:extLst>
              <a:ext uri="{FF2B5EF4-FFF2-40B4-BE49-F238E27FC236}">
                <a16:creationId xmlns:a16="http://schemas.microsoft.com/office/drawing/2014/main" id="{B747F481-29F2-4D04-BE0A-8A12EB8443F0}"/>
              </a:ext>
            </a:extLst>
          </p:cNvPr>
          <p:cNvSpPr txBox="1">
            <a:spLocks/>
          </p:cNvSpPr>
          <p:nvPr/>
        </p:nvSpPr>
        <p:spPr>
          <a:xfrm>
            <a:off x="276695" y="285096"/>
            <a:ext cx="4733264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z="5000" b="0" dirty="0">
                <a:solidFill>
                  <a:schemeClr val="bg1">
                    <a:lumMod val="9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I</a:t>
            </a:r>
            <a:r>
              <a:rPr lang="en-US" sz="5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NDEX</a:t>
            </a:r>
            <a:endParaRPr lang="en" sz="5000" b="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9" name="Google Shape;103;p14">
            <a:extLst>
              <a:ext uri="{FF2B5EF4-FFF2-40B4-BE49-F238E27FC236}">
                <a16:creationId xmlns:a16="http://schemas.microsoft.com/office/drawing/2014/main" id="{90F985FB-EDC5-4FA0-8139-47BADC2D4E27}"/>
              </a:ext>
            </a:extLst>
          </p:cNvPr>
          <p:cNvSpPr txBox="1">
            <a:spLocks/>
          </p:cNvSpPr>
          <p:nvPr/>
        </p:nvSpPr>
        <p:spPr>
          <a:xfrm>
            <a:off x="6345242" y="488487"/>
            <a:ext cx="2488552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sz="24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개발 계기 및 목적</a:t>
            </a:r>
            <a:endParaRPr lang="en" sz="24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26B3FCB-B7FC-4C69-ACC0-C46DAD4ED415}"/>
              </a:ext>
            </a:extLst>
          </p:cNvPr>
          <p:cNvCxnSpPr>
            <a:cxnSpLocks/>
          </p:cNvCxnSpPr>
          <p:nvPr/>
        </p:nvCxnSpPr>
        <p:spPr>
          <a:xfrm>
            <a:off x="5478780" y="-38100"/>
            <a:ext cx="0" cy="51816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446387CC-2CC6-492D-AE9B-A766CACFE35C}"/>
              </a:ext>
            </a:extLst>
          </p:cNvPr>
          <p:cNvSpPr/>
          <p:nvPr/>
        </p:nvSpPr>
        <p:spPr>
          <a:xfrm>
            <a:off x="5390197" y="676577"/>
            <a:ext cx="177166" cy="177166"/>
          </a:xfrm>
          <a:prstGeom prst="ellipse">
            <a:avLst/>
          </a:prstGeom>
          <a:solidFill>
            <a:srgbClr val="BBB2E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702754-E565-46B8-8C09-59FBD70E7713}"/>
              </a:ext>
            </a:extLst>
          </p:cNvPr>
          <p:cNvSpPr/>
          <p:nvPr/>
        </p:nvSpPr>
        <p:spPr>
          <a:xfrm>
            <a:off x="5390197" y="1586510"/>
            <a:ext cx="177166" cy="177166"/>
          </a:xfrm>
          <a:prstGeom prst="ellipse">
            <a:avLst/>
          </a:prstGeom>
          <a:solidFill>
            <a:srgbClr val="BBB2E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86C589-DA83-4F24-89F4-E2D9A8F5841A}"/>
              </a:ext>
            </a:extLst>
          </p:cNvPr>
          <p:cNvSpPr/>
          <p:nvPr/>
        </p:nvSpPr>
        <p:spPr>
          <a:xfrm>
            <a:off x="5390197" y="2496443"/>
            <a:ext cx="177166" cy="177166"/>
          </a:xfrm>
          <a:prstGeom prst="ellipse">
            <a:avLst/>
          </a:prstGeom>
          <a:solidFill>
            <a:srgbClr val="BBB2E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BF99F6-22C3-4FF7-9F3A-C9F44425B76F}"/>
              </a:ext>
            </a:extLst>
          </p:cNvPr>
          <p:cNvSpPr/>
          <p:nvPr/>
        </p:nvSpPr>
        <p:spPr>
          <a:xfrm>
            <a:off x="5390197" y="3406376"/>
            <a:ext cx="177166" cy="177166"/>
          </a:xfrm>
          <a:prstGeom prst="ellipse">
            <a:avLst/>
          </a:prstGeom>
          <a:solidFill>
            <a:srgbClr val="BBB2E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82198E0-DAD4-458D-A0EC-6064DA84F941}"/>
              </a:ext>
            </a:extLst>
          </p:cNvPr>
          <p:cNvSpPr/>
          <p:nvPr/>
        </p:nvSpPr>
        <p:spPr>
          <a:xfrm>
            <a:off x="5390197" y="4316308"/>
            <a:ext cx="177166" cy="177166"/>
          </a:xfrm>
          <a:prstGeom prst="ellipse">
            <a:avLst/>
          </a:prstGeom>
          <a:solidFill>
            <a:srgbClr val="BBB2E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03;p14">
            <a:extLst>
              <a:ext uri="{FF2B5EF4-FFF2-40B4-BE49-F238E27FC236}">
                <a16:creationId xmlns:a16="http://schemas.microsoft.com/office/drawing/2014/main" id="{549E50FA-4DD6-40A6-BD77-238CA827885B}"/>
              </a:ext>
            </a:extLst>
          </p:cNvPr>
          <p:cNvSpPr txBox="1">
            <a:spLocks/>
          </p:cNvSpPr>
          <p:nvPr/>
        </p:nvSpPr>
        <p:spPr>
          <a:xfrm>
            <a:off x="5636720" y="430781"/>
            <a:ext cx="845195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44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01</a:t>
            </a:r>
            <a:endParaRPr lang="en" sz="44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25" name="Google Shape;103;p14">
            <a:extLst>
              <a:ext uri="{FF2B5EF4-FFF2-40B4-BE49-F238E27FC236}">
                <a16:creationId xmlns:a16="http://schemas.microsoft.com/office/drawing/2014/main" id="{A51FBB69-3974-4F3C-8B45-BFF74FE2293D}"/>
              </a:ext>
            </a:extLst>
          </p:cNvPr>
          <p:cNvSpPr txBox="1">
            <a:spLocks/>
          </p:cNvSpPr>
          <p:nvPr/>
        </p:nvSpPr>
        <p:spPr>
          <a:xfrm>
            <a:off x="4475642" y="1340714"/>
            <a:ext cx="845195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44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02</a:t>
            </a:r>
            <a:endParaRPr lang="en" sz="44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27" name="Google Shape;103;p14">
            <a:extLst>
              <a:ext uri="{FF2B5EF4-FFF2-40B4-BE49-F238E27FC236}">
                <a16:creationId xmlns:a16="http://schemas.microsoft.com/office/drawing/2014/main" id="{56C7D5CD-884C-482C-8E0F-1EF603414865}"/>
              </a:ext>
            </a:extLst>
          </p:cNvPr>
          <p:cNvSpPr txBox="1">
            <a:spLocks/>
          </p:cNvSpPr>
          <p:nvPr/>
        </p:nvSpPr>
        <p:spPr>
          <a:xfrm>
            <a:off x="5636720" y="2242357"/>
            <a:ext cx="845195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44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03</a:t>
            </a:r>
            <a:endParaRPr lang="en" sz="44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28" name="Google Shape;103;p14">
            <a:extLst>
              <a:ext uri="{FF2B5EF4-FFF2-40B4-BE49-F238E27FC236}">
                <a16:creationId xmlns:a16="http://schemas.microsoft.com/office/drawing/2014/main" id="{AE29CDBC-8301-4F62-9B3E-02EF6F3467F8}"/>
              </a:ext>
            </a:extLst>
          </p:cNvPr>
          <p:cNvSpPr txBox="1">
            <a:spLocks/>
          </p:cNvSpPr>
          <p:nvPr/>
        </p:nvSpPr>
        <p:spPr>
          <a:xfrm>
            <a:off x="4475642" y="3176633"/>
            <a:ext cx="845195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44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04</a:t>
            </a:r>
            <a:endParaRPr lang="en" sz="44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29" name="Google Shape;103;p14">
            <a:extLst>
              <a:ext uri="{FF2B5EF4-FFF2-40B4-BE49-F238E27FC236}">
                <a16:creationId xmlns:a16="http://schemas.microsoft.com/office/drawing/2014/main" id="{B6D1EC0B-10B8-447A-9D08-3F4A015329F6}"/>
              </a:ext>
            </a:extLst>
          </p:cNvPr>
          <p:cNvSpPr txBox="1">
            <a:spLocks/>
          </p:cNvSpPr>
          <p:nvPr/>
        </p:nvSpPr>
        <p:spPr>
          <a:xfrm>
            <a:off x="5636720" y="4070512"/>
            <a:ext cx="845195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44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05</a:t>
            </a:r>
            <a:endParaRPr lang="en" sz="44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30" name="Google Shape;103;p14">
            <a:extLst>
              <a:ext uri="{FF2B5EF4-FFF2-40B4-BE49-F238E27FC236}">
                <a16:creationId xmlns:a16="http://schemas.microsoft.com/office/drawing/2014/main" id="{F43C3021-BB2D-49F8-8B55-65B1C8249CDD}"/>
              </a:ext>
            </a:extLst>
          </p:cNvPr>
          <p:cNvSpPr txBox="1">
            <a:spLocks/>
          </p:cNvSpPr>
          <p:nvPr/>
        </p:nvSpPr>
        <p:spPr>
          <a:xfrm>
            <a:off x="6345242" y="251498"/>
            <a:ext cx="2928298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ko-KR" sz="11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Development opportunity and purpose</a:t>
            </a:r>
            <a:endParaRPr lang="en" sz="11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31" name="Google Shape;103;p14">
            <a:extLst>
              <a:ext uri="{FF2B5EF4-FFF2-40B4-BE49-F238E27FC236}">
                <a16:creationId xmlns:a16="http://schemas.microsoft.com/office/drawing/2014/main" id="{396CC3B8-6086-4395-8D6D-BEEEE3C0575E}"/>
              </a:ext>
            </a:extLst>
          </p:cNvPr>
          <p:cNvSpPr txBox="1">
            <a:spLocks/>
          </p:cNvSpPr>
          <p:nvPr/>
        </p:nvSpPr>
        <p:spPr>
          <a:xfrm>
            <a:off x="2052586" y="1417094"/>
            <a:ext cx="2488552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r"/>
            <a:r>
              <a:rPr lang="ko-KR" altLang="en-US" sz="24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개발 단계</a:t>
            </a:r>
            <a:endParaRPr lang="en" sz="24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32" name="Google Shape;103;p14">
            <a:extLst>
              <a:ext uri="{FF2B5EF4-FFF2-40B4-BE49-F238E27FC236}">
                <a16:creationId xmlns:a16="http://schemas.microsoft.com/office/drawing/2014/main" id="{12315034-ADAF-4950-8D97-5E0910608D66}"/>
              </a:ext>
            </a:extLst>
          </p:cNvPr>
          <p:cNvSpPr txBox="1">
            <a:spLocks/>
          </p:cNvSpPr>
          <p:nvPr/>
        </p:nvSpPr>
        <p:spPr>
          <a:xfrm>
            <a:off x="2661701" y="1164865"/>
            <a:ext cx="1879437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r"/>
            <a:r>
              <a:rPr lang="en-US" altLang="ko-KR" sz="11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Development stage</a:t>
            </a:r>
            <a:endParaRPr lang="en" sz="11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33" name="Google Shape;103;p14">
            <a:extLst>
              <a:ext uri="{FF2B5EF4-FFF2-40B4-BE49-F238E27FC236}">
                <a16:creationId xmlns:a16="http://schemas.microsoft.com/office/drawing/2014/main" id="{92FAFD9B-6DD8-4202-9779-B0950D54F892}"/>
              </a:ext>
            </a:extLst>
          </p:cNvPr>
          <p:cNvSpPr txBox="1">
            <a:spLocks/>
          </p:cNvSpPr>
          <p:nvPr/>
        </p:nvSpPr>
        <p:spPr>
          <a:xfrm>
            <a:off x="6345242" y="2316642"/>
            <a:ext cx="2488552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sz="24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제품 소개</a:t>
            </a:r>
            <a:endParaRPr lang="en" sz="24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34" name="Google Shape;103;p14">
            <a:extLst>
              <a:ext uri="{FF2B5EF4-FFF2-40B4-BE49-F238E27FC236}">
                <a16:creationId xmlns:a16="http://schemas.microsoft.com/office/drawing/2014/main" id="{ACBA6DC8-6D71-439B-8DAD-90853DECB42C}"/>
              </a:ext>
            </a:extLst>
          </p:cNvPr>
          <p:cNvSpPr txBox="1">
            <a:spLocks/>
          </p:cNvSpPr>
          <p:nvPr/>
        </p:nvSpPr>
        <p:spPr>
          <a:xfrm>
            <a:off x="6345242" y="2079653"/>
            <a:ext cx="2928298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ko-KR" sz="11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Product descriptions</a:t>
            </a:r>
            <a:endParaRPr lang="en" sz="11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35" name="Google Shape;103;p14">
            <a:extLst>
              <a:ext uri="{FF2B5EF4-FFF2-40B4-BE49-F238E27FC236}">
                <a16:creationId xmlns:a16="http://schemas.microsoft.com/office/drawing/2014/main" id="{0D17DB61-328E-4BBD-9BD6-5E25E4D34CC8}"/>
              </a:ext>
            </a:extLst>
          </p:cNvPr>
          <p:cNvSpPr txBox="1">
            <a:spLocks/>
          </p:cNvSpPr>
          <p:nvPr/>
        </p:nvSpPr>
        <p:spPr>
          <a:xfrm>
            <a:off x="2052586" y="3245249"/>
            <a:ext cx="2488552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r"/>
            <a:r>
              <a:rPr lang="ko-KR" altLang="en-US" sz="24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유사 제품 비교</a:t>
            </a:r>
            <a:endParaRPr lang="en" sz="24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36" name="Google Shape;103;p14">
            <a:extLst>
              <a:ext uri="{FF2B5EF4-FFF2-40B4-BE49-F238E27FC236}">
                <a16:creationId xmlns:a16="http://schemas.microsoft.com/office/drawing/2014/main" id="{AEA30E00-29AA-46BC-A63F-DACD4E5F106C}"/>
              </a:ext>
            </a:extLst>
          </p:cNvPr>
          <p:cNvSpPr txBox="1">
            <a:spLocks/>
          </p:cNvSpPr>
          <p:nvPr/>
        </p:nvSpPr>
        <p:spPr>
          <a:xfrm>
            <a:off x="2661701" y="2993020"/>
            <a:ext cx="1879437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r"/>
            <a:r>
              <a:rPr lang="en-US" altLang="ko-KR" sz="11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Compare similar products</a:t>
            </a:r>
            <a:endParaRPr lang="en" sz="11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37" name="Google Shape;103;p14">
            <a:extLst>
              <a:ext uri="{FF2B5EF4-FFF2-40B4-BE49-F238E27FC236}">
                <a16:creationId xmlns:a16="http://schemas.microsoft.com/office/drawing/2014/main" id="{26EAD4DD-8903-4DE9-97F6-81CB19BB60E4}"/>
              </a:ext>
            </a:extLst>
          </p:cNvPr>
          <p:cNvSpPr txBox="1">
            <a:spLocks/>
          </p:cNvSpPr>
          <p:nvPr/>
        </p:nvSpPr>
        <p:spPr>
          <a:xfrm>
            <a:off x="6345242" y="4151052"/>
            <a:ext cx="2488552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sz="2400" b="0" spc="-15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향후 제품 </a:t>
            </a:r>
            <a:r>
              <a:rPr lang="ko-KR" altLang="en-US" sz="24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방향성</a:t>
            </a:r>
            <a:endParaRPr lang="en" sz="24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38" name="Google Shape;103;p14">
            <a:extLst>
              <a:ext uri="{FF2B5EF4-FFF2-40B4-BE49-F238E27FC236}">
                <a16:creationId xmlns:a16="http://schemas.microsoft.com/office/drawing/2014/main" id="{4A354672-DB1A-476F-A19A-D435A057C70E}"/>
              </a:ext>
            </a:extLst>
          </p:cNvPr>
          <p:cNvSpPr txBox="1">
            <a:spLocks/>
          </p:cNvSpPr>
          <p:nvPr/>
        </p:nvSpPr>
        <p:spPr>
          <a:xfrm>
            <a:off x="6345242" y="3914063"/>
            <a:ext cx="2928298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ko-KR" sz="11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Future direction of the product</a:t>
            </a:r>
            <a:endParaRPr lang="en" sz="11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4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492DA02-29A9-4409-9B32-A6866722300D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CFE88-2A8E-4168-8FA8-390D58D0F462}"/>
              </a:ext>
            </a:extLst>
          </p:cNvPr>
          <p:cNvSpPr txBox="1"/>
          <p:nvPr/>
        </p:nvSpPr>
        <p:spPr>
          <a:xfrm>
            <a:off x="294401" y="237613"/>
            <a:ext cx="2488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03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제품 소개 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_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시연 영상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17362B-EF6A-43CD-8EF2-ED6C9641DBD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782583" y="437668"/>
            <a:ext cx="5884207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졸작시연영상">
            <a:hlinkClick r:id="" action="ppaction://media"/>
            <a:extLst>
              <a:ext uri="{FF2B5EF4-FFF2-40B4-BE49-F238E27FC236}">
                <a16:creationId xmlns:a16="http://schemas.microsoft.com/office/drawing/2014/main" id="{E2AC6DB2-BDA6-48E2-A029-2CE4FC7CB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2428" y="1124611"/>
            <a:ext cx="4076419" cy="33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8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4">
            <a:extLst>
              <a:ext uri="{FF2B5EF4-FFF2-40B4-BE49-F238E27FC236}">
                <a16:creationId xmlns:a16="http://schemas.microsoft.com/office/drawing/2014/main" id="{D4189B13-76C8-4198-BA28-915946E91C5F}"/>
              </a:ext>
            </a:extLst>
          </p:cNvPr>
          <p:cNvSpPr txBox="1">
            <a:spLocks/>
          </p:cNvSpPr>
          <p:nvPr/>
        </p:nvSpPr>
        <p:spPr>
          <a:xfrm>
            <a:off x="3469091" y="4034947"/>
            <a:ext cx="3906729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sz="36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유사 제품 비교</a:t>
            </a:r>
            <a:endParaRPr lang="en" sz="36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6" name="Google Shape;103;p14">
            <a:extLst>
              <a:ext uri="{FF2B5EF4-FFF2-40B4-BE49-F238E27FC236}">
                <a16:creationId xmlns:a16="http://schemas.microsoft.com/office/drawing/2014/main" id="{4405013C-6D81-483B-B2BC-A0D8B7B1270F}"/>
              </a:ext>
            </a:extLst>
          </p:cNvPr>
          <p:cNvSpPr txBox="1">
            <a:spLocks/>
          </p:cNvSpPr>
          <p:nvPr/>
        </p:nvSpPr>
        <p:spPr>
          <a:xfrm>
            <a:off x="-543100" y="3305267"/>
            <a:ext cx="4856020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200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04</a:t>
            </a:r>
            <a:endParaRPr lang="en" sz="200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CFD369A3-3175-454D-B833-9B086E36F924}"/>
              </a:ext>
            </a:extLst>
          </p:cNvPr>
          <p:cNvSpPr txBox="1">
            <a:spLocks/>
          </p:cNvSpPr>
          <p:nvPr/>
        </p:nvSpPr>
        <p:spPr>
          <a:xfrm>
            <a:off x="3469092" y="3654962"/>
            <a:ext cx="4597078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ko-KR" sz="16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Compare similar products</a:t>
            </a:r>
            <a:endParaRPr lang="en" altLang="ko-KR" sz="16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2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619239-005D-4934-A2A0-13444CDFBB61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A4D46-6254-4B87-8432-00C877220650}"/>
              </a:ext>
            </a:extLst>
          </p:cNvPr>
          <p:cNvSpPr txBox="1"/>
          <p:nvPr/>
        </p:nvSpPr>
        <p:spPr>
          <a:xfrm>
            <a:off x="1105599" y="1449375"/>
            <a:ext cx="564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본 제품은 유사 제품과 달리 센서가 </a:t>
            </a:r>
            <a:r>
              <a:rPr kumimoji="1" lang="ko-KR" altLang="en-US" sz="1800" spc="-150" dirty="0">
                <a:latin typeface="a고딕16" panose="02020600000000000000" pitchFamily="18" charset="-127"/>
                <a:ea typeface="a고딕16" panose="02020600000000000000" pitchFamily="18" charset="-127"/>
              </a:rPr>
              <a:t>하나로 통합</a:t>
            </a:r>
            <a:r>
              <a:rPr kumimoji="1" lang="ko-KR" altLang="en-US" sz="18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되어 있고 </a:t>
            </a:r>
            <a:endParaRPr kumimoji="1" lang="en-US" altLang="ko-KR" sz="18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kumimoji="1" lang="ko-KR" altLang="en-US" sz="1800" spc="-150" dirty="0">
                <a:latin typeface="a고딕16" panose="02020600000000000000" pitchFamily="18" charset="-127"/>
                <a:ea typeface="a고딕16" panose="02020600000000000000" pitchFamily="18" charset="-127"/>
              </a:rPr>
              <a:t>사용을 원하지 않는 </a:t>
            </a:r>
            <a:r>
              <a:rPr kumimoji="1" lang="ko-KR" altLang="en-US" sz="18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센서는 앱에서 컨트롤 가능</a:t>
            </a:r>
            <a:endParaRPr kumimoji="1" lang="ko-Kore-KR" altLang="en-US" sz="18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ECFE5-813C-4EB2-9661-058D752B87A8}"/>
              </a:ext>
            </a:extLst>
          </p:cNvPr>
          <p:cNvSpPr txBox="1"/>
          <p:nvPr/>
        </p:nvSpPr>
        <p:spPr>
          <a:xfrm>
            <a:off x="294401" y="237613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04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유사 제품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66FD81-97A8-4B57-9E5E-E1ED050CF34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138175" y="437668"/>
            <a:ext cx="6528615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C28F17-95B2-4B87-8399-92B89AF0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193" y="1632506"/>
            <a:ext cx="1864843" cy="97904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CA5D7B8-3823-475F-834F-04C259EC7D45}"/>
              </a:ext>
            </a:extLst>
          </p:cNvPr>
          <p:cNvGrpSpPr/>
          <p:nvPr/>
        </p:nvGrpSpPr>
        <p:grpSpPr>
          <a:xfrm>
            <a:off x="5719709" y="2380796"/>
            <a:ext cx="2184842" cy="1115280"/>
            <a:chOff x="4911700" y="3017098"/>
            <a:chExt cx="2446757" cy="124897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4EC3721-730E-4A89-ACCD-53472718B6A8}"/>
                </a:ext>
              </a:extLst>
            </p:cNvPr>
            <p:cNvSpPr/>
            <p:nvPr/>
          </p:nvSpPr>
          <p:spPr>
            <a:xfrm>
              <a:off x="5122334" y="3251430"/>
              <a:ext cx="2014660" cy="7528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7C31BF-511A-484E-92CD-7EFCFD666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700" y="3017098"/>
              <a:ext cx="2446757" cy="124897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DDBDB85-D8C4-429A-8D1B-D28404F66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905" y="3286351"/>
            <a:ext cx="1095807" cy="109580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87659-BF80-46AD-8901-ACFF949D1329}"/>
              </a:ext>
            </a:extLst>
          </p:cNvPr>
          <p:cNvSpPr txBox="1"/>
          <p:nvPr/>
        </p:nvSpPr>
        <p:spPr>
          <a:xfrm>
            <a:off x="1105599" y="239544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kumimoji="1" sz="1800">
                <a:latin typeface="a고딕15" panose="02020600000000000000" pitchFamily="18" charset="-127"/>
                <a:ea typeface="a고딕15" panose="02020600000000000000" pitchFamily="18" charset="-127"/>
              </a:defRPr>
            </a:lvl1pPr>
          </a:lstStyle>
          <a:p>
            <a:r>
              <a:rPr lang="ko-KR" altLang="en-US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방범 기능과 온</a:t>
            </a:r>
            <a:r>
              <a:rPr lang="en-US" altLang="ko-KR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·</a:t>
            </a:r>
            <a:r>
              <a:rPr lang="ko-KR" altLang="en-US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습도 센서를 추가하여 </a:t>
            </a:r>
            <a:endParaRPr lang="en-US" altLang="ko-KR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pc="-150" dirty="0">
                <a:latin typeface="a고딕16" panose="02020600000000000000" pitchFamily="18" charset="-127"/>
                <a:ea typeface="a고딕16" panose="02020600000000000000" pitchFamily="18" charset="-127"/>
              </a:rPr>
              <a:t>집의 온</a:t>
            </a:r>
            <a:r>
              <a:rPr lang="en-US" altLang="ko-KR" spc="-150" dirty="0">
                <a:latin typeface="a고딕16" panose="02020600000000000000" pitchFamily="18" charset="-127"/>
                <a:ea typeface="a고딕16" panose="02020600000000000000" pitchFamily="18" charset="-127"/>
              </a:rPr>
              <a:t>· </a:t>
            </a:r>
            <a:r>
              <a:rPr lang="ko-KR" altLang="en-US" spc="-150" dirty="0">
                <a:latin typeface="a고딕16" panose="02020600000000000000" pitchFamily="18" charset="-127"/>
                <a:ea typeface="a고딕16" panose="02020600000000000000" pitchFamily="18" charset="-127"/>
              </a:rPr>
              <a:t>습도 체크</a:t>
            </a:r>
            <a:r>
              <a:rPr lang="ko-KR" altLang="en-US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8D58C-5BD8-4693-880C-7EDA59959CCD}"/>
              </a:ext>
            </a:extLst>
          </p:cNvPr>
          <p:cNvSpPr txBox="1"/>
          <p:nvPr/>
        </p:nvSpPr>
        <p:spPr>
          <a:xfrm>
            <a:off x="1105599" y="334150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kumimoji="1" sz="1800">
                <a:latin typeface="a고딕15" panose="02020600000000000000" pitchFamily="18" charset="-127"/>
                <a:ea typeface="a고딕15" panose="02020600000000000000" pitchFamily="18" charset="-127"/>
              </a:defRPr>
            </a:lvl1pPr>
          </a:lstStyle>
          <a:p>
            <a:r>
              <a:rPr lang="ko-KR" altLang="en-US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알림 확인과 동시에 </a:t>
            </a:r>
            <a:r>
              <a:rPr lang="en-US" altLang="ko-KR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CCTV CAM</a:t>
            </a:r>
            <a:r>
              <a:rPr lang="ko-KR" altLang="en-US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 으로</a:t>
            </a:r>
            <a:endParaRPr lang="en-US" altLang="ko-KR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pc="-150" dirty="0">
                <a:latin typeface="a고딕16" panose="02020600000000000000" pitchFamily="18" charset="-127"/>
                <a:ea typeface="a고딕16" panose="02020600000000000000" pitchFamily="18" charset="-127"/>
              </a:rPr>
              <a:t>현재 집 상황 파악</a:t>
            </a:r>
            <a:r>
              <a:rPr lang="ko-KR" altLang="en-US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414130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4">
            <a:extLst>
              <a:ext uri="{FF2B5EF4-FFF2-40B4-BE49-F238E27FC236}">
                <a16:creationId xmlns:a16="http://schemas.microsoft.com/office/drawing/2014/main" id="{D4189B13-76C8-4198-BA28-915946E91C5F}"/>
              </a:ext>
            </a:extLst>
          </p:cNvPr>
          <p:cNvSpPr txBox="1">
            <a:spLocks/>
          </p:cNvSpPr>
          <p:nvPr/>
        </p:nvSpPr>
        <p:spPr>
          <a:xfrm>
            <a:off x="3469091" y="4034947"/>
            <a:ext cx="3906729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sz="36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향후 제품 방향성</a:t>
            </a:r>
            <a:endParaRPr lang="en" sz="36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6" name="Google Shape;103;p14">
            <a:extLst>
              <a:ext uri="{FF2B5EF4-FFF2-40B4-BE49-F238E27FC236}">
                <a16:creationId xmlns:a16="http://schemas.microsoft.com/office/drawing/2014/main" id="{4405013C-6D81-483B-B2BC-A0D8B7B1270F}"/>
              </a:ext>
            </a:extLst>
          </p:cNvPr>
          <p:cNvSpPr txBox="1">
            <a:spLocks/>
          </p:cNvSpPr>
          <p:nvPr/>
        </p:nvSpPr>
        <p:spPr>
          <a:xfrm>
            <a:off x="-543100" y="3305267"/>
            <a:ext cx="4856020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200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05</a:t>
            </a:r>
            <a:endParaRPr lang="en" sz="200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CFD369A3-3175-454D-B833-9B086E36F924}"/>
              </a:ext>
            </a:extLst>
          </p:cNvPr>
          <p:cNvSpPr txBox="1">
            <a:spLocks/>
          </p:cNvSpPr>
          <p:nvPr/>
        </p:nvSpPr>
        <p:spPr>
          <a:xfrm>
            <a:off x="3469092" y="3654962"/>
            <a:ext cx="4597078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ko-KR" sz="16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Future direction of the product</a:t>
            </a:r>
            <a:endParaRPr lang="en" altLang="ko-KR" sz="16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3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188E61-E850-48D9-81BE-A1C7ECDA4EBA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9571A-CAF3-4C17-9AFD-458E4B78FFD8}"/>
              </a:ext>
            </a:extLst>
          </p:cNvPr>
          <p:cNvSpPr txBox="1"/>
          <p:nvPr/>
        </p:nvSpPr>
        <p:spPr>
          <a:xfrm>
            <a:off x="294401" y="237613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05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향후 제품 방향성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337106-EC78-4EE7-A497-8FB68014C7F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344962" y="437668"/>
            <a:ext cx="6321828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6D5725-0E37-4D7B-B95D-CC44359D9C61}"/>
              </a:ext>
            </a:extLst>
          </p:cNvPr>
          <p:cNvSpPr/>
          <p:nvPr/>
        </p:nvSpPr>
        <p:spPr>
          <a:xfrm>
            <a:off x="1693168" y="2037318"/>
            <a:ext cx="1575812" cy="196313"/>
          </a:xfrm>
          <a:prstGeom prst="rect">
            <a:avLst/>
          </a:prstGeom>
          <a:solidFill>
            <a:srgbClr val="DAD5F3"/>
          </a:solidFill>
          <a:ln>
            <a:solidFill>
              <a:srgbClr val="DAD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4647921-20E4-475B-AA9E-677618009B35}"/>
              </a:ext>
            </a:extLst>
          </p:cNvPr>
          <p:cNvSpPr txBox="1">
            <a:spLocks/>
          </p:cNvSpPr>
          <p:nvPr/>
        </p:nvSpPr>
        <p:spPr>
          <a:xfrm>
            <a:off x="465146" y="2676525"/>
            <a:ext cx="4049704" cy="1255367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센서와 제품 기능 추가 시 </a:t>
            </a:r>
            <a:endParaRPr lang="en-US" altLang="ko-KR" sz="16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Arduino, Android Studio </a:t>
            </a: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코드 수정 후 </a:t>
            </a:r>
            <a:endParaRPr lang="en-US" altLang="ko-KR" sz="16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업데이트 예정</a:t>
            </a:r>
            <a:endParaRPr kumimoji="1" lang="en-US" altLang="ko-KR" sz="1600" spc="-15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2C9F-F340-4179-A8C8-7D7C8E1BB339}"/>
              </a:ext>
            </a:extLst>
          </p:cNvPr>
          <p:cNvSpPr txBox="1"/>
          <p:nvPr/>
        </p:nvSpPr>
        <p:spPr>
          <a:xfrm>
            <a:off x="1372002" y="1664088"/>
            <a:ext cx="22359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595959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업데이트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3745B2-EFDE-49D1-BDCB-E91812EBBC07}"/>
              </a:ext>
            </a:extLst>
          </p:cNvPr>
          <p:cNvSpPr txBox="1"/>
          <p:nvPr/>
        </p:nvSpPr>
        <p:spPr>
          <a:xfrm>
            <a:off x="4202870" y="2672023"/>
            <a:ext cx="4572000" cy="115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제품 센서 디자인 및 배선과</a:t>
            </a:r>
            <a:endParaRPr lang="en-US" altLang="ko-KR" sz="16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제품의 외관 틀을 다듬어</a:t>
            </a:r>
            <a:endParaRPr lang="en-US" altLang="ko-KR" sz="1600" spc="-1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spc="-150" dirty="0">
                <a:latin typeface="a고딕12" panose="02020600000000000000" pitchFamily="18" charset="-127"/>
                <a:ea typeface="a고딕12" panose="02020600000000000000" pitchFamily="18" charset="-127"/>
              </a:rPr>
              <a:t>좀 더 시제품과 유사하게 외관 보완</a:t>
            </a:r>
            <a:endParaRPr kumimoji="1" lang="en-US" altLang="ko-KR" sz="1600" spc="-15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E7417E-017C-4E88-B095-F7E37697FD1E}"/>
              </a:ext>
            </a:extLst>
          </p:cNvPr>
          <p:cNvSpPr/>
          <p:nvPr/>
        </p:nvSpPr>
        <p:spPr>
          <a:xfrm>
            <a:off x="5627733" y="2037318"/>
            <a:ext cx="1700913" cy="196313"/>
          </a:xfrm>
          <a:prstGeom prst="rect">
            <a:avLst/>
          </a:prstGeom>
          <a:solidFill>
            <a:srgbClr val="DAD5F3"/>
          </a:solidFill>
          <a:ln>
            <a:solidFill>
              <a:srgbClr val="DAD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61439-426E-4E26-A97A-8322293BD94B}"/>
              </a:ext>
            </a:extLst>
          </p:cNvPr>
          <p:cNvSpPr txBox="1"/>
          <p:nvPr/>
        </p:nvSpPr>
        <p:spPr>
          <a:xfrm>
            <a:off x="5288720" y="1664088"/>
            <a:ext cx="2400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595959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외관 보완</a:t>
            </a:r>
          </a:p>
        </p:txBody>
      </p:sp>
    </p:spTree>
    <p:extLst>
      <p:ext uri="{BB962C8B-B14F-4D97-AF65-F5344CB8AC3E}">
        <p14:creationId xmlns:p14="http://schemas.microsoft.com/office/powerpoint/2010/main" val="5973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259F6D-A569-42C8-8BC8-ABBD53CF8D2F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928F0-34AA-4D22-BC8A-890925FBAC01}"/>
              </a:ext>
            </a:extLst>
          </p:cNvPr>
          <p:cNvSpPr txBox="1"/>
          <p:nvPr/>
        </p:nvSpPr>
        <p:spPr>
          <a:xfrm>
            <a:off x="294401" y="23761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출처</a:t>
            </a:r>
            <a:endParaRPr lang="ko-KR" altLang="en-US" sz="200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2075660-0E30-4FB3-9D4F-0C2687DB82E8}"/>
              </a:ext>
            </a:extLst>
          </p:cNvPr>
          <p:cNvSpPr txBox="1">
            <a:spLocks/>
          </p:cNvSpPr>
          <p:nvPr/>
        </p:nvSpPr>
        <p:spPr>
          <a:xfrm>
            <a:off x="720115" y="1952493"/>
            <a:ext cx="8069565" cy="159024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이성원 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(2020). </a:t>
            </a:r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여성 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kumimoji="1" lang="ko-KR" altLang="en-US" sz="1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인가구</a:t>
            </a:r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증가의 그림자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… ‘</a:t>
            </a:r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주거침입’ 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5</a:t>
            </a:r>
            <a:r>
              <a:rPr kumimoji="1" lang="ko-KR" altLang="en-US" sz="1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년새</a:t>
            </a:r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배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서울신문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https://www.seoul.co.kr/news/newsView.php?id=20200225012007</a:t>
            </a:r>
            <a:endParaRPr kumimoji="1"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kumimoji="1"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kumimoji="1"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윤영미 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(2018). </a:t>
            </a:r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홀로 사는 여성은 범죄 앞에 취약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.. </a:t>
            </a:r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오늘도 불안하다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 </a:t>
            </a:r>
            <a:r>
              <a:rPr kumimoji="1"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여원뉴스</a:t>
            </a:r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r>
              <a:rPr kumimoji="1"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http://www.yeowonnews.com/sub_read.html?uid=6415&amp;section=sc31</a:t>
            </a:r>
            <a:endParaRPr kumimoji="1"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kumimoji="1"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kumimoji="1"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kumimoji="1" lang="ko-Kore-KR" altLang="en-US" sz="1500" dirty="0">
              <a:solidFill>
                <a:schemeClr val="tx1">
                  <a:lumMod val="95000"/>
                  <a:lumOff val="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8083118-9CEB-444A-8D0E-46E020684ED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92642" y="437668"/>
            <a:ext cx="7774148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69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4">
            <a:extLst>
              <a:ext uri="{FF2B5EF4-FFF2-40B4-BE49-F238E27FC236}">
                <a16:creationId xmlns:a16="http://schemas.microsoft.com/office/drawing/2014/main" id="{D4189B13-76C8-4198-BA28-915946E91C5F}"/>
              </a:ext>
            </a:extLst>
          </p:cNvPr>
          <p:cNvSpPr txBox="1">
            <a:spLocks/>
          </p:cNvSpPr>
          <p:nvPr/>
        </p:nvSpPr>
        <p:spPr>
          <a:xfrm>
            <a:off x="2534638" y="1916227"/>
            <a:ext cx="4074724" cy="13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6000" b="0" spc="-15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Q&amp;A</a:t>
            </a:r>
            <a:endParaRPr lang="en" sz="60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4">
            <a:extLst>
              <a:ext uri="{FF2B5EF4-FFF2-40B4-BE49-F238E27FC236}">
                <a16:creationId xmlns:a16="http://schemas.microsoft.com/office/drawing/2014/main" id="{D4189B13-76C8-4198-BA28-915946E91C5F}"/>
              </a:ext>
            </a:extLst>
          </p:cNvPr>
          <p:cNvSpPr txBox="1">
            <a:spLocks/>
          </p:cNvSpPr>
          <p:nvPr/>
        </p:nvSpPr>
        <p:spPr>
          <a:xfrm>
            <a:off x="3086951" y="4034947"/>
            <a:ext cx="3906729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sz="36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개발 계기 및 목적</a:t>
            </a:r>
            <a:endParaRPr lang="en" sz="36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6" name="Google Shape;103;p14">
            <a:extLst>
              <a:ext uri="{FF2B5EF4-FFF2-40B4-BE49-F238E27FC236}">
                <a16:creationId xmlns:a16="http://schemas.microsoft.com/office/drawing/2014/main" id="{4405013C-6D81-483B-B2BC-A0D8B7B1270F}"/>
              </a:ext>
            </a:extLst>
          </p:cNvPr>
          <p:cNvSpPr txBox="1">
            <a:spLocks/>
          </p:cNvSpPr>
          <p:nvPr/>
        </p:nvSpPr>
        <p:spPr>
          <a:xfrm>
            <a:off x="-543100" y="3305267"/>
            <a:ext cx="4856020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200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01</a:t>
            </a:r>
            <a:endParaRPr lang="en" sz="200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CFD369A3-3175-454D-B833-9B086E36F924}"/>
              </a:ext>
            </a:extLst>
          </p:cNvPr>
          <p:cNvSpPr txBox="1">
            <a:spLocks/>
          </p:cNvSpPr>
          <p:nvPr/>
        </p:nvSpPr>
        <p:spPr>
          <a:xfrm>
            <a:off x="3086952" y="3654962"/>
            <a:ext cx="4597078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ko-KR" sz="16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Development opportunity and purpose</a:t>
            </a:r>
            <a:endParaRPr lang="en" sz="16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86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97083A4-3420-48A2-93E6-F9D253C5C9DC}"/>
              </a:ext>
            </a:extLst>
          </p:cNvPr>
          <p:cNvSpPr/>
          <p:nvPr/>
        </p:nvSpPr>
        <p:spPr>
          <a:xfrm>
            <a:off x="244893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ABC9E-91F9-450C-A89C-BB23124260A3}"/>
              </a:ext>
            </a:extLst>
          </p:cNvPr>
          <p:cNvSpPr txBox="1"/>
          <p:nvPr/>
        </p:nvSpPr>
        <p:spPr>
          <a:xfrm>
            <a:off x="294401" y="23761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01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개발 계기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260AA51-E4D1-47B5-AD73-E860B376196B}"/>
              </a:ext>
            </a:extLst>
          </p:cNvPr>
          <p:cNvGrpSpPr/>
          <p:nvPr/>
        </p:nvGrpSpPr>
        <p:grpSpPr>
          <a:xfrm>
            <a:off x="734259" y="1675984"/>
            <a:ext cx="3465508" cy="2923546"/>
            <a:chOff x="718142" y="1658683"/>
            <a:chExt cx="3465508" cy="292354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22C1B0-9414-4186-AF46-F13B93594231}"/>
                </a:ext>
              </a:extLst>
            </p:cNvPr>
            <p:cNvSpPr/>
            <p:nvPr/>
          </p:nvSpPr>
          <p:spPr>
            <a:xfrm>
              <a:off x="816190" y="3302111"/>
              <a:ext cx="388620" cy="991932"/>
            </a:xfrm>
            <a:prstGeom prst="rect">
              <a:avLst/>
            </a:prstGeom>
            <a:solidFill>
              <a:srgbClr val="AE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B4BB73-B743-4130-AAE7-058191868D92}"/>
                </a:ext>
              </a:extLst>
            </p:cNvPr>
            <p:cNvSpPr txBox="1"/>
            <p:nvPr/>
          </p:nvSpPr>
          <p:spPr>
            <a:xfrm>
              <a:off x="747610" y="3058075"/>
              <a:ext cx="525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8,223</a:t>
              </a:r>
              <a:endPara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3B8D94-12B1-4AB2-B76D-4159A9C37E4B}"/>
                </a:ext>
              </a:extLst>
            </p:cNvPr>
            <p:cNvSpPr txBox="1"/>
            <p:nvPr/>
          </p:nvSpPr>
          <p:spPr>
            <a:xfrm>
              <a:off x="718142" y="4334831"/>
              <a:ext cx="5847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2014</a:t>
              </a:r>
              <a:r>
                <a:rPr lang="ko-KR" altLang="en-US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년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641ED8-AB9A-4B11-807A-4C4470CD8BEC}"/>
                </a:ext>
              </a:extLst>
            </p:cNvPr>
            <p:cNvSpPr/>
            <p:nvPr/>
          </p:nvSpPr>
          <p:spPr>
            <a:xfrm>
              <a:off x="1369815" y="3077746"/>
              <a:ext cx="388620" cy="1216297"/>
            </a:xfrm>
            <a:prstGeom prst="rect">
              <a:avLst/>
            </a:prstGeom>
            <a:solidFill>
              <a:srgbClr val="AE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B93381-83B7-4888-83E3-BEA32F2AEE65}"/>
                </a:ext>
              </a:extLst>
            </p:cNvPr>
            <p:cNvSpPr txBox="1"/>
            <p:nvPr/>
          </p:nvSpPr>
          <p:spPr>
            <a:xfrm>
              <a:off x="1301235" y="2824796"/>
              <a:ext cx="5257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9,508</a:t>
              </a:r>
              <a:endPara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516301-9DD5-4D4A-8615-E6D3213964F1}"/>
                </a:ext>
              </a:extLst>
            </p:cNvPr>
            <p:cNvSpPr txBox="1"/>
            <p:nvPr/>
          </p:nvSpPr>
          <p:spPr>
            <a:xfrm>
              <a:off x="1249234" y="4333654"/>
              <a:ext cx="629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2015</a:t>
              </a:r>
              <a:r>
                <a:rPr lang="ko-KR" altLang="en-US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년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6BE53A-0848-4834-8655-9BC24482B66A}"/>
                </a:ext>
              </a:extLst>
            </p:cNvPr>
            <p:cNvSpPr/>
            <p:nvPr/>
          </p:nvSpPr>
          <p:spPr>
            <a:xfrm>
              <a:off x="1945973" y="2788432"/>
              <a:ext cx="388620" cy="1505611"/>
            </a:xfrm>
            <a:prstGeom prst="rect">
              <a:avLst/>
            </a:prstGeom>
            <a:solidFill>
              <a:srgbClr val="AE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132AC4-D514-4B69-807E-5F0CE24F9B8F}"/>
                </a:ext>
              </a:extLst>
            </p:cNvPr>
            <p:cNvSpPr txBox="1"/>
            <p:nvPr/>
          </p:nvSpPr>
          <p:spPr>
            <a:xfrm>
              <a:off x="1828471" y="2529255"/>
              <a:ext cx="623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10,959</a:t>
              </a:r>
              <a:endPara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F6ADC3-F6A6-4B87-BFBA-FE4F68D8B8DA}"/>
                </a:ext>
              </a:extLst>
            </p:cNvPr>
            <p:cNvSpPr txBox="1"/>
            <p:nvPr/>
          </p:nvSpPr>
          <p:spPr>
            <a:xfrm>
              <a:off x="1825392" y="4332477"/>
              <a:ext cx="629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2016</a:t>
              </a:r>
              <a:r>
                <a:rPr lang="ko-KR" altLang="en-US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712CC92-E3D0-4DF9-9E82-7E413D319620}"/>
                </a:ext>
              </a:extLst>
            </p:cNvPr>
            <p:cNvSpPr/>
            <p:nvPr/>
          </p:nvSpPr>
          <p:spPr>
            <a:xfrm>
              <a:off x="3098289" y="2392840"/>
              <a:ext cx="388620" cy="1901203"/>
            </a:xfrm>
            <a:prstGeom prst="rect">
              <a:avLst/>
            </a:prstGeom>
            <a:solidFill>
              <a:srgbClr val="AE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905097-8C94-42A5-850A-9AD64F347724}"/>
                </a:ext>
              </a:extLst>
            </p:cNvPr>
            <p:cNvSpPr txBox="1"/>
            <p:nvPr/>
          </p:nvSpPr>
          <p:spPr>
            <a:xfrm>
              <a:off x="2980787" y="2146619"/>
              <a:ext cx="623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12,821</a:t>
              </a:r>
              <a:endPara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4C7148-4F89-4FA8-A40C-0727BBCFE850}"/>
                </a:ext>
              </a:extLst>
            </p:cNvPr>
            <p:cNvSpPr txBox="1"/>
            <p:nvPr/>
          </p:nvSpPr>
          <p:spPr>
            <a:xfrm>
              <a:off x="2977708" y="4330123"/>
              <a:ext cx="629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2018</a:t>
              </a:r>
              <a:r>
                <a:rPr lang="ko-KR" altLang="en-US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38C501-9084-40C6-97E9-8998FBCBA3E1}"/>
                </a:ext>
              </a:extLst>
            </p:cNvPr>
            <p:cNvSpPr/>
            <p:nvPr/>
          </p:nvSpPr>
          <p:spPr>
            <a:xfrm>
              <a:off x="3674448" y="1910789"/>
              <a:ext cx="388620" cy="2379456"/>
            </a:xfrm>
            <a:prstGeom prst="rect">
              <a:avLst/>
            </a:prstGeom>
            <a:solidFill>
              <a:srgbClr val="929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E121DB-9635-4092-8E6F-3943D7C7A2FD}"/>
                </a:ext>
              </a:extLst>
            </p:cNvPr>
            <p:cNvSpPr txBox="1"/>
            <p:nvPr/>
          </p:nvSpPr>
          <p:spPr>
            <a:xfrm>
              <a:off x="3556946" y="1658683"/>
              <a:ext cx="623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15,606</a:t>
              </a:r>
              <a:endPara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C68F72-7D35-4615-A023-4ED2E78CBA7F}"/>
                </a:ext>
              </a:extLst>
            </p:cNvPr>
            <p:cNvSpPr txBox="1"/>
            <p:nvPr/>
          </p:nvSpPr>
          <p:spPr>
            <a:xfrm>
              <a:off x="3553867" y="4336008"/>
              <a:ext cx="629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2019</a:t>
              </a:r>
              <a:r>
                <a:rPr lang="ko-KR" altLang="en-US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05188E-8CB0-4096-8430-C2B88D5978DC}"/>
                </a:ext>
              </a:extLst>
            </p:cNvPr>
            <p:cNvSpPr txBox="1"/>
            <p:nvPr/>
          </p:nvSpPr>
          <p:spPr>
            <a:xfrm>
              <a:off x="2401550" y="4331300"/>
              <a:ext cx="629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2017</a:t>
              </a:r>
              <a:r>
                <a:rPr lang="ko-KR" altLang="en-US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6F25F7-F84C-4052-8318-5D1A6D037BAA}"/>
                </a:ext>
              </a:extLst>
            </p:cNvPr>
            <p:cNvSpPr/>
            <p:nvPr/>
          </p:nvSpPr>
          <p:spPr>
            <a:xfrm>
              <a:off x="2522131" y="2603046"/>
              <a:ext cx="388620" cy="1696706"/>
            </a:xfrm>
            <a:prstGeom prst="rect">
              <a:avLst/>
            </a:prstGeom>
            <a:solidFill>
              <a:srgbClr val="AEC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D76293-B0A5-4189-8356-5710275D9490}"/>
                </a:ext>
              </a:extLst>
            </p:cNvPr>
            <p:cNvSpPr txBox="1"/>
            <p:nvPr/>
          </p:nvSpPr>
          <p:spPr>
            <a:xfrm>
              <a:off x="2404629" y="2356824"/>
              <a:ext cx="623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고딕15" panose="02020600000000000000" pitchFamily="18" charset="-127"/>
                  <a:ea typeface="a고딕15" panose="02020600000000000000" pitchFamily="18" charset="-127"/>
                </a:rPr>
                <a:t>11,086</a:t>
              </a:r>
              <a:endParaRPr lang="ko-KR" altLang="en-US" sz="1000" dirty="0"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2AA42E-EB28-4D1B-A67D-AEB5A30105BD}"/>
              </a:ext>
            </a:extLst>
          </p:cNvPr>
          <p:cNvCxnSpPr>
            <a:cxnSpLocks/>
          </p:cNvCxnSpPr>
          <p:nvPr/>
        </p:nvCxnSpPr>
        <p:spPr>
          <a:xfrm>
            <a:off x="4411134" y="743616"/>
            <a:ext cx="0" cy="4162271"/>
          </a:xfrm>
          <a:prstGeom prst="line">
            <a:avLst/>
          </a:prstGeom>
          <a:ln w="25400">
            <a:solidFill>
              <a:srgbClr val="BBB2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9A913E-35A6-43F8-A1C6-66C37FA25027}"/>
              </a:ext>
            </a:extLst>
          </p:cNvPr>
          <p:cNvSpPr/>
          <p:nvPr/>
        </p:nvSpPr>
        <p:spPr>
          <a:xfrm>
            <a:off x="4683204" y="2018694"/>
            <a:ext cx="317966" cy="2298149"/>
          </a:xfrm>
          <a:prstGeom prst="rect">
            <a:avLst/>
          </a:prstGeom>
          <a:solidFill>
            <a:srgbClr val="908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8E28FD-3BD7-4307-81A3-67ED56E489D8}"/>
              </a:ext>
            </a:extLst>
          </p:cNvPr>
          <p:cNvSpPr txBox="1"/>
          <p:nvPr/>
        </p:nvSpPr>
        <p:spPr>
          <a:xfrm>
            <a:off x="4635221" y="4316842"/>
            <a:ext cx="41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범죄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발생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43C0EC-278A-48F4-ACB9-1F00F937C5BF}"/>
              </a:ext>
            </a:extLst>
          </p:cNvPr>
          <p:cNvSpPr txBox="1"/>
          <p:nvPr/>
        </p:nvSpPr>
        <p:spPr>
          <a:xfrm>
            <a:off x="4635221" y="1803250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37.2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EA2E01D-9374-49C3-8CD7-51A373332A5A}"/>
              </a:ext>
            </a:extLst>
          </p:cNvPr>
          <p:cNvSpPr/>
          <p:nvPr/>
        </p:nvSpPr>
        <p:spPr>
          <a:xfrm>
            <a:off x="5096412" y="2988733"/>
            <a:ext cx="308301" cy="1332756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C016B2-F3C4-4386-BB98-CF4B8625738F}"/>
              </a:ext>
            </a:extLst>
          </p:cNvPr>
          <p:cNvSpPr txBox="1"/>
          <p:nvPr/>
        </p:nvSpPr>
        <p:spPr>
          <a:xfrm>
            <a:off x="5042542" y="4310899"/>
            <a:ext cx="41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국가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안보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5A7848-E96E-4B88-9BC7-E7536CDA488D}"/>
              </a:ext>
            </a:extLst>
          </p:cNvPr>
          <p:cNvSpPr txBox="1"/>
          <p:nvPr/>
        </p:nvSpPr>
        <p:spPr>
          <a:xfrm>
            <a:off x="5026674" y="2775685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16.9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B0471F-FB08-4D14-BB9D-17F378437196}"/>
              </a:ext>
            </a:extLst>
          </p:cNvPr>
          <p:cNvSpPr/>
          <p:nvPr/>
        </p:nvSpPr>
        <p:spPr>
          <a:xfrm>
            <a:off x="5499955" y="3309179"/>
            <a:ext cx="292747" cy="1007663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FBB6E2-627D-4ACC-B4BD-9AB82022B0C3}"/>
              </a:ext>
            </a:extLst>
          </p:cNvPr>
          <p:cNvSpPr txBox="1"/>
          <p:nvPr/>
        </p:nvSpPr>
        <p:spPr>
          <a:xfrm>
            <a:off x="5396087" y="4319320"/>
            <a:ext cx="49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경제적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위험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0FC05C-3DB8-409A-BEC5-0DB56F19D1B5}"/>
              </a:ext>
            </a:extLst>
          </p:cNvPr>
          <p:cNvSpPr txBox="1"/>
          <p:nvPr/>
        </p:nvSpPr>
        <p:spPr>
          <a:xfrm>
            <a:off x="5438778" y="3096600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11.1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A0E286-DCC9-4BCC-A5C3-63F86E21E4BA}"/>
              </a:ext>
            </a:extLst>
          </p:cNvPr>
          <p:cNvSpPr/>
          <p:nvPr/>
        </p:nvSpPr>
        <p:spPr>
          <a:xfrm>
            <a:off x="5887944" y="3609134"/>
            <a:ext cx="292747" cy="712355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10328B-836F-4BFB-A9F5-0CBD1ABC5BE0}"/>
              </a:ext>
            </a:extLst>
          </p:cNvPr>
          <p:cNvSpPr txBox="1"/>
          <p:nvPr/>
        </p:nvSpPr>
        <p:spPr>
          <a:xfrm>
            <a:off x="5849630" y="4362812"/>
            <a:ext cx="413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인재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C73599-AD61-4D25-B014-BA150E443C33}"/>
              </a:ext>
            </a:extLst>
          </p:cNvPr>
          <p:cNvSpPr txBox="1"/>
          <p:nvPr/>
        </p:nvSpPr>
        <p:spPr>
          <a:xfrm>
            <a:off x="5829458" y="3400828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8.0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C9B321-697B-4D20-A7A4-8E4BA573F54B}"/>
              </a:ext>
            </a:extLst>
          </p:cNvPr>
          <p:cNvSpPr/>
          <p:nvPr/>
        </p:nvSpPr>
        <p:spPr>
          <a:xfrm>
            <a:off x="6275933" y="3790135"/>
            <a:ext cx="292747" cy="531354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E512CD-FFD3-424E-BCF0-B3157F3D93D5}"/>
              </a:ext>
            </a:extLst>
          </p:cNvPr>
          <p:cNvSpPr txBox="1"/>
          <p:nvPr/>
        </p:nvSpPr>
        <p:spPr>
          <a:xfrm>
            <a:off x="6202443" y="4318405"/>
            <a:ext cx="493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도덕성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부족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31E926-764D-44DB-9C9E-5D64A261D707}"/>
              </a:ext>
            </a:extLst>
          </p:cNvPr>
          <p:cNvSpPr txBox="1"/>
          <p:nvPr/>
        </p:nvSpPr>
        <p:spPr>
          <a:xfrm>
            <a:off x="6215339" y="3575708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6.2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9CE7EE-8380-43CF-83E0-1DEA370A38ED}"/>
              </a:ext>
            </a:extLst>
          </p:cNvPr>
          <p:cNvSpPr/>
          <p:nvPr/>
        </p:nvSpPr>
        <p:spPr>
          <a:xfrm>
            <a:off x="6663922" y="3879734"/>
            <a:ext cx="292747" cy="437109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1E587E-1B73-475A-9E76-F2EAC14B4DFD}"/>
              </a:ext>
            </a:extLst>
          </p:cNvPr>
          <p:cNvSpPr txBox="1"/>
          <p:nvPr/>
        </p:nvSpPr>
        <p:spPr>
          <a:xfrm>
            <a:off x="6619557" y="4310899"/>
            <a:ext cx="41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신종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질병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1A287B-0F8F-48C5-A0E8-C06D4794CA70}"/>
              </a:ext>
            </a:extLst>
          </p:cNvPr>
          <p:cNvSpPr txBox="1"/>
          <p:nvPr/>
        </p:nvSpPr>
        <p:spPr>
          <a:xfrm>
            <a:off x="6614303" y="3657647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6.1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14040C-6F57-44C8-9875-AD87DD509B4E}"/>
              </a:ext>
            </a:extLst>
          </p:cNvPr>
          <p:cNvSpPr/>
          <p:nvPr/>
        </p:nvSpPr>
        <p:spPr>
          <a:xfrm>
            <a:off x="7051911" y="4024511"/>
            <a:ext cx="292747" cy="284610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E53610-9482-4F6F-9BC0-FCDA6D5973B6}"/>
              </a:ext>
            </a:extLst>
          </p:cNvPr>
          <p:cNvSpPr txBox="1"/>
          <p:nvPr/>
        </p:nvSpPr>
        <p:spPr>
          <a:xfrm>
            <a:off x="6991317" y="4316842"/>
            <a:ext cx="41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환경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오염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91A22A-0D95-4ACE-B44C-AE2C00B552DB}"/>
              </a:ext>
            </a:extLst>
          </p:cNvPr>
          <p:cNvSpPr txBox="1"/>
          <p:nvPr/>
        </p:nvSpPr>
        <p:spPr>
          <a:xfrm>
            <a:off x="6984549" y="3818333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4.9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0F2A5B4-4C81-4E5A-B2C2-20D7FCE6862C}"/>
              </a:ext>
            </a:extLst>
          </p:cNvPr>
          <p:cNvSpPr/>
          <p:nvPr/>
        </p:nvSpPr>
        <p:spPr>
          <a:xfrm>
            <a:off x="7439900" y="4082365"/>
            <a:ext cx="292747" cy="231483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C74047-B62C-4479-AE72-CF4F593108C3}"/>
              </a:ext>
            </a:extLst>
          </p:cNvPr>
          <p:cNvSpPr txBox="1"/>
          <p:nvPr/>
        </p:nvSpPr>
        <p:spPr>
          <a:xfrm>
            <a:off x="7291925" y="4316842"/>
            <a:ext cx="610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빈부격차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계층갈등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85A650-B001-4384-B368-096411D44EE5}"/>
              </a:ext>
            </a:extLst>
          </p:cNvPr>
          <p:cNvSpPr txBox="1"/>
          <p:nvPr/>
        </p:nvSpPr>
        <p:spPr>
          <a:xfrm>
            <a:off x="7376253" y="3866921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4.5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34E36D-D3AF-4A33-B874-913E086EB043}"/>
              </a:ext>
            </a:extLst>
          </p:cNvPr>
          <p:cNvSpPr/>
          <p:nvPr/>
        </p:nvSpPr>
        <p:spPr>
          <a:xfrm>
            <a:off x="7827889" y="4129352"/>
            <a:ext cx="292747" cy="184496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47A1A-C9ED-40A0-9A2A-A8058455F3C8}"/>
              </a:ext>
            </a:extLst>
          </p:cNvPr>
          <p:cNvSpPr txBox="1"/>
          <p:nvPr/>
        </p:nvSpPr>
        <p:spPr>
          <a:xfrm>
            <a:off x="7779889" y="4331567"/>
            <a:ext cx="41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자연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재해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71B59F-A827-4FDF-A756-49371CC31851}"/>
              </a:ext>
            </a:extLst>
          </p:cNvPr>
          <p:cNvSpPr txBox="1"/>
          <p:nvPr/>
        </p:nvSpPr>
        <p:spPr>
          <a:xfrm>
            <a:off x="7764853" y="3905049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4.4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F515B3-AE15-4F31-B435-5B80AE6D54C9}"/>
              </a:ext>
            </a:extLst>
          </p:cNvPr>
          <p:cNvSpPr/>
          <p:nvPr/>
        </p:nvSpPr>
        <p:spPr>
          <a:xfrm>
            <a:off x="8215880" y="4238294"/>
            <a:ext cx="292747" cy="75548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662F73-3C00-4733-BC21-D5E697C49DC3}"/>
              </a:ext>
            </a:extLst>
          </p:cNvPr>
          <p:cNvSpPr txBox="1"/>
          <p:nvPr/>
        </p:nvSpPr>
        <p:spPr>
          <a:xfrm>
            <a:off x="8170031" y="4384086"/>
            <a:ext cx="413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a고딕15" panose="02020600000000000000" pitchFamily="18" charset="-127"/>
                <a:ea typeface="a고딕15" panose="02020600000000000000" pitchFamily="18" charset="-127"/>
              </a:rPr>
              <a:t>기타</a:t>
            </a:r>
            <a:endParaRPr lang="en-US" altLang="ko-KR" sz="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F7FB92-F4DC-4AD5-8322-A9B7BD422868}"/>
              </a:ext>
            </a:extLst>
          </p:cNvPr>
          <p:cNvSpPr txBox="1"/>
          <p:nvPr/>
        </p:nvSpPr>
        <p:spPr>
          <a:xfrm>
            <a:off x="8169312" y="4024511"/>
            <a:ext cx="413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고딕15" panose="02020600000000000000" pitchFamily="18" charset="-127"/>
                <a:ea typeface="a고딕15" panose="02020600000000000000" pitchFamily="18" charset="-127"/>
              </a:rPr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2F4AEAD-5CEE-44FA-A522-5E7219CCFB68}"/>
              </a:ext>
            </a:extLst>
          </p:cNvPr>
          <p:cNvSpPr txBox="1"/>
          <p:nvPr/>
        </p:nvSpPr>
        <p:spPr>
          <a:xfrm>
            <a:off x="7631329" y="1412879"/>
            <a:ext cx="883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매우 불안함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2BA45-AB2B-44B2-A450-DEF9DF087DAE}"/>
              </a:ext>
            </a:extLst>
          </p:cNvPr>
          <p:cNvSpPr txBox="1"/>
          <p:nvPr/>
        </p:nvSpPr>
        <p:spPr>
          <a:xfrm>
            <a:off x="8099607" y="2842432"/>
            <a:ext cx="595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비교적 불안함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D54A6A-8086-4849-A59D-C6FAA1F1CB52}"/>
              </a:ext>
            </a:extLst>
          </p:cNvPr>
          <p:cNvCxnSpPr>
            <a:cxnSpLocks/>
          </p:cNvCxnSpPr>
          <p:nvPr/>
        </p:nvCxnSpPr>
        <p:spPr>
          <a:xfrm>
            <a:off x="1750843" y="437668"/>
            <a:ext cx="6915947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8C3764B-3432-4701-9368-468DDCD97D22}"/>
              </a:ext>
            </a:extLst>
          </p:cNvPr>
          <p:cNvSpPr txBox="1"/>
          <p:nvPr/>
        </p:nvSpPr>
        <p:spPr>
          <a:xfrm>
            <a:off x="3463534" y="4671058"/>
            <a:ext cx="932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2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출처</a:t>
            </a:r>
            <a:r>
              <a:rPr lang="en-US" altLang="ko-KR" sz="800" dirty="0">
                <a:solidFill>
                  <a:schemeClr val="bg2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</a:t>
            </a:r>
            <a:r>
              <a:rPr lang="ko-KR" altLang="en-US" sz="800" dirty="0">
                <a:solidFill>
                  <a:schemeClr val="bg2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경찰청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B48159D-E84E-43C0-A33F-F45E998AB36C}"/>
              </a:ext>
            </a:extLst>
          </p:cNvPr>
          <p:cNvSpPr txBox="1"/>
          <p:nvPr/>
        </p:nvSpPr>
        <p:spPr>
          <a:xfrm>
            <a:off x="4424458" y="4670121"/>
            <a:ext cx="1175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출처</a:t>
            </a:r>
            <a:r>
              <a:rPr lang="en-US" altLang="ko-KR" sz="800" dirty="0">
                <a:solidFill>
                  <a:schemeClr val="bg2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: </a:t>
            </a:r>
            <a:r>
              <a:rPr lang="ko-KR" altLang="en-US" sz="800" dirty="0">
                <a:solidFill>
                  <a:schemeClr val="bg2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통계청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DBAACB-5010-4A37-A1C2-ACCCF7C484B1}"/>
              </a:ext>
            </a:extLst>
          </p:cNvPr>
          <p:cNvSpPr/>
          <p:nvPr/>
        </p:nvSpPr>
        <p:spPr>
          <a:xfrm>
            <a:off x="664780" y="1161318"/>
            <a:ext cx="2673654" cy="198083"/>
          </a:xfrm>
          <a:prstGeom prst="rect">
            <a:avLst/>
          </a:prstGeom>
          <a:solidFill>
            <a:srgbClr val="AEC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11970-FE5A-4CA7-92F4-3E00680DFC7D}"/>
              </a:ext>
            </a:extLst>
          </p:cNvPr>
          <p:cNvSpPr txBox="1"/>
          <p:nvPr/>
        </p:nvSpPr>
        <p:spPr>
          <a:xfrm>
            <a:off x="614012" y="881570"/>
            <a:ext cx="301174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spc="-150" dirty="0">
                <a:latin typeface="a고딕15" panose="02020600000000000000" pitchFamily="18" charset="-127"/>
                <a:ea typeface="a고딕15" panose="02020600000000000000" pitchFamily="18" charset="-127"/>
              </a:rPr>
              <a:t>주거침입 검거 인원 연도별 추이</a:t>
            </a:r>
            <a:endParaRPr lang="en-US" altLang="ko-KR" sz="1800" spc="-1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27C1F75-1828-4F85-9531-F3C55A086829}"/>
              </a:ext>
            </a:extLst>
          </p:cNvPr>
          <p:cNvSpPr txBox="1"/>
          <p:nvPr/>
        </p:nvSpPr>
        <p:spPr>
          <a:xfrm>
            <a:off x="614012" y="1350672"/>
            <a:ext cx="301174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pc="-150" dirty="0">
                <a:latin typeface="a고딕13" panose="02020600000000000000" pitchFamily="18" charset="-127"/>
                <a:ea typeface="a고딕13" panose="02020600000000000000" pitchFamily="18" charset="-127"/>
              </a:rPr>
              <a:t>단위</a:t>
            </a:r>
            <a:r>
              <a:rPr lang="en-US" altLang="ko-KR" spc="-150" dirty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spc="-150" dirty="0">
                <a:latin typeface="a고딕13" panose="02020600000000000000" pitchFamily="18" charset="-127"/>
                <a:ea typeface="a고딕13" panose="02020600000000000000" pitchFamily="18" charset="-127"/>
              </a:rPr>
              <a:t>명</a:t>
            </a:r>
            <a:r>
              <a:rPr lang="en-US" altLang="ko-KR" spc="-150" dirty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6047B2B-E02D-4F72-8810-6844B259D6D3}"/>
              </a:ext>
            </a:extLst>
          </p:cNvPr>
          <p:cNvSpPr/>
          <p:nvPr/>
        </p:nvSpPr>
        <p:spPr>
          <a:xfrm>
            <a:off x="4727884" y="1161318"/>
            <a:ext cx="3319264" cy="196313"/>
          </a:xfrm>
          <a:prstGeom prst="rect">
            <a:avLst/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31F528-EB48-4EE5-9A69-A074598678F4}"/>
              </a:ext>
            </a:extLst>
          </p:cNvPr>
          <p:cNvSpPr txBox="1"/>
          <p:nvPr/>
        </p:nvSpPr>
        <p:spPr>
          <a:xfrm>
            <a:off x="4712722" y="870731"/>
            <a:ext cx="366355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spc="-150" dirty="0">
                <a:latin typeface="a고딕15" panose="02020600000000000000" pitchFamily="18" charset="-127"/>
                <a:ea typeface="a고딕15" panose="02020600000000000000" pitchFamily="18" charset="-127"/>
              </a:rPr>
              <a:t>여성 </a:t>
            </a:r>
            <a:r>
              <a:rPr lang="en-US" altLang="ko-KR" sz="1800" spc="-150" dirty="0"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1800" spc="-150" dirty="0">
                <a:latin typeface="a고딕15" panose="02020600000000000000" pitchFamily="18" charset="-127"/>
                <a:ea typeface="a고딕15" panose="02020600000000000000" pitchFamily="18" charset="-127"/>
              </a:rPr>
              <a:t>인 가구의 사회 안전에 대한 인식</a:t>
            </a:r>
            <a:endParaRPr lang="en-US" altLang="ko-KR" sz="1800" spc="-15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B511DC-5875-401E-A240-2CE8A146F7ED}"/>
              </a:ext>
            </a:extLst>
          </p:cNvPr>
          <p:cNvSpPr txBox="1"/>
          <p:nvPr/>
        </p:nvSpPr>
        <p:spPr>
          <a:xfrm>
            <a:off x="4661245" y="1350672"/>
            <a:ext cx="3011741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pc="-150" dirty="0">
                <a:latin typeface="a고딕13" panose="02020600000000000000" pitchFamily="18" charset="-127"/>
                <a:ea typeface="a고딕13" panose="02020600000000000000" pitchFamily="18" charset="-127"/>
              </a:rPr>
              <a:t>단위</a:t>
            </a:r>
            <a:r>
              <a:rPr lang="en-US" altLang="ko-KR" spc="-150" dirty="0">
                <a:latin typeface="a고딕13" panose="02020600000000000000" pitchFamily="18" charset="-127"/>
                <a:ea typeface="a고딕13" panose="02020600000000000000" pitchFamily="18" charset="-127"/>
              </a:rPr>
              <a:t>: %)</a:t>
            </a:r>
          </a:p>
        </p:txBody>
      </p:sp>
      <p:sp>
        <p:nvSpPr>
          <p:cNvPr id="86" name="부분 원형 85">
            <a:extLst>
              <a:ext uri="{FF2B5EF4-FFF2-40B4-BE49-F238E27FC236}">
                <a16:creationId xmlns:a16="http://schemas.microsoft.com/office/drawing/2014/main" id="{B929D53D-463F-4C32-A2EF-ACAC6AD58405}"/>
              </a:ext>
            </a:extLst>
          </p:cNvPr>
          <p:cNvSpPr/>
          <p:nvPr/>
        </p:nvSpPr>
        <p:spPr>
          <a:xfrm>
            <a:off x="6644553" y="1780047"/>
            <a:ext cx="1508122" cy="1508124"/>
          </a:xfrm>
          <a:prstGeom prst="pie">
            <a:avLst>
              <a:gd name="adj1" fmla="val 8107498"/>
              <a:gd name="adj2" fmla="val 16120217"/>
            </a:avLst>
          </a:prstGeom>
          <a:solidFill>
            <a:srgbClr val="DA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부분 원형 86">
            <a:extLst>
              <a:ext uri="{FF2B5EF4-FFF2-40B4-BE49-F238E27FC236}">
                <a16:creationId xmlns:a16="http://schemas.microsoft.com/office/drawing/2014/main" id="{BC5A811B-A071-43CC-83B9-197630D5B945}"/>
              </a:ext>
            </a:extLst>
          </p:cNvPr>
          <p:cNvSpPr/>
          <p:nvPr/>
        </p:nvSpPr>
        <p:spPr>
          <a:xfrm>
            <a:off x="6604199" y="1776315"/>
            <a:ext cx="1508122" cy="1508124"/>
          </a:xfrm>
          <a:prstGeom prst="pie">
            <a:avLst>
              <a:gd name="adj1" fmla="val 16187423"/>
              <a:gd name="adj2" fmla="val 18209560"/>
            </a:avLst>
          </a:prstGeom>
          <a:solidFill>
            <a:srgbClr val="908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부분 원형 87">
            <a:extLst>
              <a:ext uri="{FF2B5EF4-FFF2-40B4-BE49-F238E27FC236}">
                <a16:creationId xmlns:a16="http://schemas.microsoft.com/office/drawing/2014/main" id="{36FE7257-B6E5-4C64-86AA-44B11AB5D678}"/>
              </a:ext>
            </a:extLst>
          </p:cNvPr>
          <p:cNvSpPr/>
          <p:nvPr/>
        </p:nvSpPr>
        <p:spPr>
          <a:xfrm>
            <a:off x="6614303" y="1781875"/>
            <a:ext cx="1508122" cy="1508124"/>
          </a:xfrm>
          <a:prstGeom prst="pie">
            <a:avLst>
              <a:gd name="adj1" fmla="val 18085065"/>
              <a:gd name="adj2" fmla="val 4402095"/>
            </a:avLst>
          </a:prstGeom>
          <a:solidFill>
            <a:srgbClr val="D6B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F10E20-FC60-429A-90D8-B488A81384CA}"/>
              </a:ext>
            </a:extLst>
          </p:cNvPr>
          <p:cNvSpPr txBox="1"/>
          <p:nvPr/>
        </p:nvSpPr>
        <p:spPr>
          <a:xfrm>
            <a:off x="7326696" y="1863748"/>
            <a:ext cx="452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7.2</a:t>
            </a:r>
            <a:endParaRPr lang="ko-KR" altLang="en-US" sz="1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D18492-8583-4EB2-9002-5BC5E42C2A61}"/>
              </a:ext>
            </a:extLst>
          </p:cNvPr>
          <p:cNvSpPr txBox="1"/>
          <p:nvPr/>
        </p:nvSpPr>
        <p:spPr>
          <a:xfrm>
            <a:off x="7710030" y="2523576"/>
            <a:ext cx="452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39.0</a:t>
            </a:r>
            <a:endParaRPr lang="ko-KR" altLang="en-US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703D13-6CAD-41B6-9AD5-AA1FBB19750D}"/>
              </a:ext>
            </a:extLst>
          </p:cNvPr>
          <p:cNvSpPr txBox="1"/>
          <p:nvPr/>
        </p:nvSpPr>
        <p:spPr>
          <a:xfrm>
            <a:off x="6686678" y="2316086"/>
            <a:ext cx="452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40.8</a:t>
            </a:r>
            <a:endParaRPr lang="ko-KR" altLang="en-US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135F9C6-E082-4A69-8BC1-C33BA434FDB9}"/>
              </a:ext>
            </a:extLst>
          </p:cNvPr>
          <p:cNvGrpSpPr/>
          <p:nvPr/>
        </p:nvGrpSpPr>
        <p:grpSpPr>
          <a:xfrm>
            <a:off x="7612914" y="1670335"/>
            <a:ext cx="783017" cy="159740"/>
            <a:chOff x="7848947" y="1725135"/>
            <a:chExt cx="783017" cy="159740"/>
          </a:xfrm>
        </p:grpSpPr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6B62135-2F22-4D43-9187-52CC771058A4}"/>
                </a:ext>
              </a:extLst>
            </p:cNvPr>
            <p:cNvCxnSpPr/>
            <p:nvPr/>
          </p:nvCxnSpPr>
          <p:spPr>
            <a:xfrm flipV="1">
              <a:off x="7848947" y="1725135"/>
              <a:ext cx="92674" cy="159740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E29C1B2B-85B0-4516-9656-D15F2206A73B}"/>
                </a:ext>
              </a:extLst>
            </p:cNvPr>
            <p:cNvCxnSpPr>
              <a:cxnSpLocks/>
            </p:cNvCxnSpPr>
            <p:nvPr/>
          </p:nvCxnSpPr>
          <p:spPr>
            <a:xfrm>
              <a:off x="7934211" y="1728468"/>
              <a:ext cx="697753" cy="0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851FBF0-9A45-4FA3-BE1C-F55065656582}"/>
              </a:ext>
            </a:extLst>
          </p:cNvPr>
          <p:cNvGrpSpPr/>
          <p:nvPr/>
        </p:nvGrpSpPr>
        <p:grpSpPr>
          <a:xfrm>
            <a:off x="7942257" y="3042029"/>
            <a:ext cx="658818" cy="204753"/>
            <a:chOff x="7871101" y="1520540"/>
            <a:chExt cx="658818" cy="204753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A7427FF-9EAC-43D1-ABD4-EC22379CC7D7}"/>
                </a:ext>
              </a:extLst>
            </p:cNvPr>
            <p:cNvCxnSpPr>
              <a:cxnSpLocks/>
            </p:cNvCxnSpPr>
            <p:nvPr/>
          </p:nvCxnSpPr>
          <p:spPr>
            <a:xfrm>
              <a:off x="7871101" y="1520540"/>
              <a:ext cx="190272" cy="204753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7350454-C4B8-40B4-A3CE-876331AA682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269" y="1725293"/>
              <a:ext cx="478650" cy="0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D3D6A32-24F5-4FF8-A9B2-90405FCBCE37}"/>
              </a:ext>
            </a:extLst>
          </p:cNvPr>
          <p:cNvCxnSpPr>
            <a:cxnSpLocks/>
          </p:cNvCxnSpPr>
          <p:nvPr/>
        </p:nvCxnSpPr>
        <p:spPr>
          <a:xfrm flipV="1">
            <a:off x="6810909" y="3142155"/>
            <a:ext cx="193434" cy="14745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59F82F0-52B3-4707-B230-819BD5C8C4F0}"/>
              </a:ext>
            </a:extLst>
          </p:cNvPr>
          <p:cNvCxnSpPr>
            <a:cxnSpLocks/>
          </p:cNvCxnSpPr>
          <p:nvPr/>
        </p:nvCxnSpPr>
        <p:spPr>
          <a:xfrm>
            <a:off x="6114814" y="3288171"/>
            <a:ext cx="700431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부분 원형 120">
            <a:extLst>
              <a:ext uri="{FF2B5EF4-FFF2-40B4-BE49-F238E27FC236}">
                <a16:creationId xmlns:a16="http://schemas.microsoft.com/office/drawing/2014/main" id="{DC510AF5-DC9B-49AF-AC1A-7C7F1DB53C0C}"/>
              </a:ext>
            </a:extLst>
          </p:cNvPr>
          <p:cNvSpPr/>
          <p:nvPr/>
        </p:nvSpPr>
        <p:spPr>
          <a:xfrm>
            <a:off x="6642463" y="1776872"/>
            <a:ext cx="1508122" cy="1508124"/>
          </a:xfrm>
          <a:prstGeom prst="pie">
            <a:avLst>
              <a:gd name="adj1" fmla="val 4496959"/>
              <a:gd name="adj2" fmla="val 8173975"/>
            </a:avLst>
          </a:prstGeom>
          <a:solidFill>
            <a:srgbClr val="E0A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25EB3D-E5C5-4354-8C83-6DBAE1495D3F}"/>
              </a:ext>
            </a:extLst>
          </p:cNvPr>
          <p:cNvSpPr/>
          <p:nvPr/>
        </p:nvSpPr>
        <p:spPr>
          <a:xfrm>
            <a:off x="7092150" y="2222249"/>
            <a:ext cx="612926" cy="6129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B96083F-943F-4E0F-81D1-EE51318CE0A4}"/>
              </a:ext>
            </a:extLst>
          </p:cNvPr>
          <p:cNvSpPr txBox="1"/>
          <p:nvPr/>
        </p:nvSpPr>
        <p:spPr>
          <a:xfrm>
            <a:off x="7024974" y="2909786"/>
            <a:ext cx="452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13.0</a:t>
            </a:r>
            <a:endParaRPr lang="ko-KR" altLang="en-US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7F6B6BA-9A1E-4713-909F-28624B0E7568}"/>
              </a:ext>
            </a:extLst>
          </p:cNvPr>
          <p:cNvSpPr txBox="1"/>
          <p:nvPr/>
        </p:nvSpPr>
        <p:spPr>
          <a:xfrm>
            <a:off x="5988660" y="2997129"/>
            <a:ext cx="88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a고딕14" panose="02020600000000000000" pitchFamily="18" charset="-127"/>
                <a:ea typeface="a고딕14" panose="02020600000000000000" pitchFamily="18" charset="-127"/>
              </a:rPr>
              <a:t>비교적 안전함 </a:t>
            </a:r>
            <a:r>
              <a:rPr lang="en-US" altLang="ko-KR" sz="700" dirty="0">
                <a:latin typeface="a고딕14" panose="02020600000000000000" pitchFamily="18" charset="-127"/>
                <a:ea typeface="a고딕14" panose="02020600000000000000" pitchFamily="18" charset="-127"/>
              </a:rPr>
              <a:t>11.7</a:t>
            </a:r>
          </a:p>
          <a:p>
            <a:r>
              <a:rPr lang="ko-KR" altLang="en-US" sz="700" dirty="0">
                <a:latin typeface="a고딕14" panose="02020600000000000000" pitchFamily="18" charset="-127"/>
                <a:ea typeface="a고딕14" panose="02020600000000000000" pitchFamily="18" charset="-127"/>
              </a:rPr>
              <a:t>      매우 안전   </a:t>
            </a:r>
            <a:r>
              <a:rPr lang="en-US" altLang="ko-KR" sz="700" dirty="0">
                <a:latin typeface="a고딕14" panose="02020600000000000000" pitchFamily="18" charset="-127"/>
                <a:ea typeface="a고딕14" panose="02020600000000000000" pitchFamily="18" charset="-127"/>
              </a:rPr>
              <a:t>1.3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B9C30A43-53D3-4A77-9077-E6FFC2D513A6}"/>
              </a:ext>
            </a:extLst>
          </p:cNvPr>
          <p:cNvGrpSpPr/>
          <p:nvPr/>
        </p:nvGrpSpPr>
        <p:grpSpPr>
          <a:xfrm flipH="1">
            <a:off x="6240380" y="1936235"/>
            <a:ext cx="574865" cy="129020"/>
            <a:chOff x="7848947" y="1725135"/>
            <a:chExt cx="783017" cy="15974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8EC00AF-8B2D-4474-A029-08EEEB6498E4}"/>
                </a:ext>
              </a:extLst>
            </p:cNvPr>
            <p:cNvCxnSpPr/>
            <p:nvPr/>
          </p:nvCxnSpPr>
          <p:spPr>
            <a:xfrm flipV="1">
              <a:off x="7848947" y="1725135"/>
              <a:ext cx="92674" cy="159740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EB186FE9-FF09-4EAC-90B2-E22001E83BF1}"/>
                </a:ext>
              </a:extLst>
            </p:cNvPr>
            <p:cNvCxnSpPr>
              <a:cxnSpLocks/>
            </p:cNvCxnSpPr>
            <p:nvPr/>
          </p:nvCxnSpPr>
          <p:spPr>
            <a:xfrm>
              <a:off x="7934211" y="1728468"/>
              <a:ext cx="697753" cy="0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0A13CE3-B9EE-4A98-A82E-FD2FCA3D6BDB}"/>
              </a:ext>
            </a:extLst>
          </p:cNvPr>
          <p:cNvSpPr txBox="1"/>
          <p:nvPr/>
        </p:nvSpPr>
        <p:spPr>
          <a:xfrm>
            <a:off x="6188878" y="1695462"/>
            <a:ext cx="536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보통</a:t>
            </a:r>
          </a:p>
        </p:txBody>
      </p:sp>
    </p:spTree>
    <p:extLst>
      <p:ext uri="{BB962C8B-B14F-4D97-AF65-F5344CB8AC3E}">
        <p14:creationId xmlns:p14="http://schemas.microsoft.com/office/powerpoint/2010/main" val="384382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388FC61-7B2B-4A17-B08D-37F64B17D2CD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21BBD-8D90-4FF7-A594-D4B0867541BB}"/>
              </a:ext>
            </a:extLst>
          </p:cNvPr>
          <p:cNvSpPr txBox="1"/>
          <p:nvPr/>
        </p:nvSpPr>
        <p:spPr>
          <a:xfrm>
            <a:off x="294401" y="23761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01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개발 계기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165D29-AC42-44D6-9548-04B79C68AA61}"/>
              </a:ext>
            </a:extLst>
          </p:cNvPr>
          <p:cNvCxnSpPr>
            <a:cxnSpLocks/>
          </p:cNvCxnSpPr>
          <p:nvPr/>
        </p:nvCxnSpPr>
        <p:spPr>
          <a:xfrm>
            <a:off x="1750843" y="437668"/>
            <a:ext cx="6915947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3637DF-56F8-4279-A1DA-915C2BD1ACD6}"/>
              </a:ext>
            </a:extLst>
          </p:cNvPr>
          <p:cNvGrpSpPr/>
          <p:nvPr/>
        </p:nvGrpSpPr>
        <p:grpSpPr>
          <a:xfrm>
            <a:off x="925643" y="1580272"/>
            <a:ext cx="3215437" cy="2489619"/>
            <a:chOff x="925643" y="1580272"/>
            <a:chExt cx="3215437" cy="24896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53CBB5-A9EE-435B-B55D-3D2C1DF207B4}"/>
                </a:ext>
              </a:extLst>
            </p:cNvPr>
            <p:cNvSpPr txBox="1"/>
            <p:nvPr/>
          </p:nvSpPr>
          <p:spPr>
            <a:xfrm>
              <a:off x="925643" y="3146561"/>
              <a:ext cx="32154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늘어가는 주거 침입 범죄를 </a:t>
              </a:r>
              <a:endParaRPr lang="en-US" altLang="ko-KR" sz="1800" spc="-150" dirty="0">
                <a:solidFill>
                  <a:srgbClr val="595959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예방할 수 있는 </a:t>
              </a:r>
              <a:endParaRPr lang="en-US" altLang="ko-KR" sz="1800" spc="-150" dirty="0">
                <a:solidFill>
                  <a:srgbClr val="595959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스마트 방범</a:t>
              </a:r>
              <a:r>
                <a:rPr lang="en-US" altLang="ko-KR" sz="1800" spc="-150" dirty="0">
                  <a:solidFill>
                    <a:srgbClr val="595959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 </a:t>
              </a:r>
              <a:r>
                <a:rPr lang="ko-KR" altLang="en-US" sz="1800" spc="-150" dirty="0">
                  <a:solidFill>
                    <a:srgbClr val="595959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시스템</a:t>
              </a:r>
              <a:r>
                <a:rPr lang="ko-KR" altLang="en-US" sz="1800" spc="-150" dirty="0">
                  <a:solidFill>
                    <a:srgbClr val="595959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의 필요성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0C914A-0863-4031-945E-145D93E57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6169" t="9818" r="14445" b="24246"/>
            <a:stretch/>
          </p:blipFill>
          <p:spPr>
            <a:xfrm>
              <a:off x="1944967" y="1580272"/>
              <a:ext cx="1342820" cy="127606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92F222-58AB-4F73-A4BE-44347ABBE819}"/>
              </a:ext>
            </a:extLst>
          </p:cNvPr>
          <p:cNvGrpSpPr/>
          <p:nvPr/>
        </p:nvGrpSpPr>
        <p:grpSpPr>
          <a:xfrm>
            <a:off x="4632208" y="1662824"/>
            <a:ext cx="3878250" cy="2407067"/>
            <a:chOff x="4632208" y="1662824"/>
            <a:chExt cx="3878250" cy="240706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77E318D-3EB1-4DA7-8C8C-1867CF5319E4}"/>
                </a:ext>
              </a:extLst>
            </p:cNvPr>
            <p:cNvSpPr txBox="1"/>
            <p:nvPr/>
          </p:nvSpPr>
          <p:spPr>
            <a:xfrm>
              <a:off x="4632208" y="3146561"/>
              <a:ext cx="3878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집이라는 공간을 </a:t>
              </a:r>
              <a:r>
                <a:rPr lang="ko-KR" altLang="en-US" sz="1800" spc="-150" dirty="0">
                  <a:solidFill>
                    <a:srgbClr val="595959"/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더욱 안전하게</a:t>
              </a:r>
              <a:r>
                <a:rPr lang="en-US" altLang="ko-KR" sz="1800" spc="-150" dirty="0">
                  <a:solidFill>
                    <a:srgbClr val="595959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,</a:t>
              </a:r>
            </a:p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보다 나만의 공간으로</a:t>
              </a:r>
              <a:endParaRPr lang="en-US" altLang="ko-KR" sz="1800" spc="-150" dirty="0">
                <a:solidFill>
                  <a:srgbClr val="595959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만들기 위한 필요성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15B92D-457E-4A93-9709-CF68467A9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3516" r="12853" b="13366"/>
            <a:stretch/>
          </p:blipFill>
          <p:spPr>
            <a:xfrm>
              <a:off x="6064136" y="1662824"/>
              <a:ext cx="1014394" cy="1193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1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2BC3D8C-C25E-4C9A-83CA-CE742C257330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9A5158-DDA1-44E6-9B8D-FC9428740678}"/>
              </a:ext>
            </a:extLst>
          </p:cNvPr>
          <p:cNvGrpSpPr/>
          <p:nvPr/>
        </p:nvGrpSpPr>
        <p:grpSpPr>
          <a:xfrm>
            <a:off x="-568562" y="3674657"/>
            <a:ext cx="8990842" cy="1463389"/>
            <a:chOff x="-568562" y="3674657"/>
            <a:chExt cx="8990842" cy="146338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84A893B-FF8F-4018-9791-5151D2926290}"/>
                </a:ext>
              </a:extLst>
            </p:cNvPr>
            <p:cNvSpPr txBox="1"/>
            <p:nvPr/>
          </p:nvSpPr>
          <p:spPr>
            <a:xfrm>
              <a:off x="1717675" y="3674657"/>
              <a:ext cx="580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spc="-150" dirty="0">
                  <a:solidFill>
                    <a:srgbClr val="595959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우리집을 지키는 방범 시스템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4D4B6E0-D7FD-418C-AA97-6A4FC5892587}"/>
                </a:ext>
              </a:extLst>
            </p:cNvPr>
            <p:cNvSpPr txBox="1"/>
            <p:nvPr/>
          </p:nvSpPr>
          <p:spPr>
            <a:xfrm>
              <a:off x="-568562" y="3720478"/>
              <a:ext cx="8990842" cy="14175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altLang="ko-KR" sz="6600" spc="-150" dirty="0">
                  <a:ln w="38100">
                    <a:solidFill>
                      <a:srgbClr val="595959"/>
                    </a:solidFill>
                  </a:ln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“               	      </a:t>
              </a:r>
            </a:p>
            <a:p>
              <a:pPr algn="ctr">
                <a:lnSpc>
                  <a:spcPts val="5000"/>
                </a:lnSpc>
              </a:pPr>
              <a:r>
                <a:rPr lang="en-US" altLang="ko-KR" sz="6600" spc="-150" dirty="0">
                  <a:ln w="38100">
                    <a:solidFill>
                      <a:srgbClr val="595959"/>
                    </a:solidFill>
                  </a:ln>
                  <a:solidFill>
                    <a:schemeClr val="bg1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            	                	   ”</a:t>
              </a:r>
              <a:endParaRPr lang="ko-KR" altLang="en-US" sz="6600" spc="-150" dirty="0">
                <a:ln w="38100">
                  <a:solidFill>
                    <a:srgbClr val="595959"/>
                  </a:solidFill>
                </a:ln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F5BB693-85F1-43CD-A31A-3092D83EB3CF}"/>
              </a:ext>
            </a:extLst>
          </p:cNvPr>
          <p:cNvSpPr txBox="1"/>
          <p:nvPr/>
        </p:nvSpPr>
        <p:spPr>
          <a:xfrm>
            <a:off x="294401" y="23761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01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개발 목표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4D8566-7BBE-4A76-BC3C-D1C026293382}"/>
              </a:ext>
            </a:extLst>
          </p:cNvPr>
          <p:cNvCxnSpPr>
            <a:cxnSpLocks/>
          </p:cNvCxnSpPr>
          <p:nvPr/>
        </p:nvCxnSpPr>
        <p:spPr>
          <a:xfrm>
            <a:off x="1750843" y="437668"/>
            <a:ext cx="6915947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34BC4C-6E0F-48C4-A7F6-4DDC7BA52EB5}"/>
              </a:ext>
            </a:extLst>
          </p:cNvPr>
          <p:cNvGrpSpPr/>
          <p:nvPr/>
        </p:nvGrpSpPr>
        <p:grpSpPr>
          <a:xfrm>
            <a:off x="1490033" y="1327699"/>
            <a:ext cx="6521646" cy="1729509"/>
            <a:chOff x="1490033" y="1308649"/>
            <a:chExt cx="6521646" cy="172950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AD60041-33CF-4A10-880C-2935D93BAFA7}"/>
                </a:ext>
              </a:extLst>
            </p:cNvPr>
            <p:cNvSpPr txBox="1"/>
            <p:nvPr/>
          </p:nvSpPr>
          <p:spPr>
            <a:xfrm>
              <a:off x="1490033" y="2523118"/>
              <a:ext cx="1368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불안감 해소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6702082-2EC8-49C6-B379-A92A4252851A}"/>
                </a:ext>
              </a:extLst>
            </p:cNvPr>
            <p:cNvSpPr txBox="1"/>
            <p:nvPr/>
          </p:nvSpPr>
          <p:spPr>
            <a:xfrm>
              <a:off x="3500353" y="2391827"/>
              <a:ext cx="2143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사건 발생 시</a:t>
              </a:r>
              <a:endParaRPr lang="en-US" altLang="ko-KR" sz="1800" spc="-150" dirty="0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빠른 대처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DA231D-277E-4A6A-84D0-9B89A08C59C5}"/>
                </a:ext>
              </a:extLst>
            </p:cNvPr>
            <p:cNvSpPr txBox="1"/>
            <p:nvPr/>
          </p:nvSpPr>
          <p:spPr>
            <a:xfrm>
              <a:off x="5868385" y="2523118"/>
              <a:ext cx="2143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spc="-150" dirty="0">
                  <a:solidFill>
                    <a:srgbClr val="595959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편리성 제공</a:t>
              </a:r>
              <a:endParaRPr lang="en-US" altLang="ko-KR" sz="1800" spc="-150" dirty="0">
                <a:solidFill>
                  <a:srgbClr val="595959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9F0CA8E2-7EB3-438E-BE7E-22C2701AB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8963" t="4621" r="9259" b="19196"/>
            <a:stretch/>
          </p:blipFill>
          <p:spPr>
            <a:xfrm>
              <a:off x="1660072" y="1345927"/>
              <a:ext cx="1028578" cy="958224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64B4B6B5-2C93-4921-A6C8-63B7B75F7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24795" t="4619" r="24796" b="19195"/>
            <a:stretch/>
          </p:blipFill>
          <p:spPr>
            <a:xfrm>
              <a:off x="6623790" y="1342831"/>
              <a:ext cx="632484" cy="955892"/>
            </a:xfrm>
            <a:prstGeom prst="rect">
              <a:avLst/>
            </a:prstGeom>
          </p:spPr>
        </p:pic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6187EB37-876E-4D49-B508-B7BFDABB3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9924" r="9923" b="14394"/>
            <a:stretch/>
          </p:blipFill>
          <p:spPr>
            <a:xfrm>
              <a:off x="4106710" y="1308649"/>
              <a:ext cx="930580" cy="993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1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4">
            <a:extLst>
              <a:ext uri="{FF2B5EF4-FFF2-40B4-BE49-F238E27FC236}">
                <a16:creationId xmlns:a16="http://schemas.microsoft.com/office/drawing/2014/main" id="{D4189B13-76C8-4198-BA28-915946E91C5F}"/>
              </a:ext>
            </a:extLst>
          </p:cNvPr>
          <p:cNvSpPr txBox="1">
            <a:spLocks/>
          </p:cNvSpPr>
          <p:nvPr/>
        </p:nvSpPr>
        <p:spPr>
          <a:xfrm>
            <a:off x="3469091" y="4034947"/>
            <a:ext cx="3906729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sz="36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개발 단계</a:t>
            </a:r>
            <a:endParaRPr lang="en" sz="36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6" name="Google Shape;103;p14">
            <a:extLst>
              <a:ext uri="{FF2B5EF4-FFF2-40B4-BE49-F238E27FC236}">
                <a16:creationId xmlns:a16="http://schemas.microsoft.com/office/drawing/2014/main" id="{4405013C-6D81-483B-B2BC-A0D8B7B1270F}"/>
              </a:ext>
            </a:extLst>
          </p:cNvPr>
          <p:cNvSpPr txBox="1">
            <a:spLocks/>
          </p:cNvSpPr>
          <p:nvPr/>
        </p:nvSpPr>
        <p:spPr>
          <a:xfrm>
            <a:off x="-543100" y="3305267"/>
            <a:ext cx="4856020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200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02</a:t>
            </a:r>
            <a:endParaRPr lang="en" sz="200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CFD369A3-3175-454D-B833-9B086E36F924}"/>
              </a:ext>
            </a:extLst>
          </p:cNvPr>
          <p:cNvSpPr txBox="1">
            <a:spLocks/>
          </p:cNvSpPr>
          <p:nvPr/>
        </p:nvSpPr>
        <p:spPr>
          <a:xfrm>
            <a:off x="3469092" y="3654962"/>
            <a:ext cx="4597078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ko-KR" sz="16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Development stage</a:t>
            </a:r>
            <a:endParaRPr lang="en" altLang="ko-KR" sz="16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09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8780715-EF1F-44FF-A65B-B3E3387B9356}"/>
              </a:ext>
            </a:extLst>
          </p:cNvPr>
          <p:cNvSpPr/>
          <p:nvPr/>
        </p:nvSpPr>
        <p:spPr>
          <a:xfrm>
            <a:off x="263531" y="740352"/>
            <a:ext cx="8654214" cy="4165535"/>
          </a:xfrm>
          <a:prstGeom prst="roundRect">
            <a:avLst>
              <a:gd name="adj" fmla="val 5997"/>
            </a:avLst>
          </a:prstGeom>
          <a:solidFill>
            <a:schemeClr val="bg1"/>
          </a:solidFill>
          <a:ln>
            <a:solidFill>
              <a:srgbClr val="BBB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E3BE7-95DD-40F0-963F-11643BAD0329}"/>
              </a:ext>
            </a:extLst>
          </p:cNvPr>
          <p:cNvSpPr txBox="1"/>
          <p:nvPr/>
        </p:nvSpPr>
        <p:spPr>
          <a:xfrm>
            <a:off x="294401" y="23761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595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02</a:t>
            </a:r>
            <a:r>
              <a:rPr lang="en-US" altLang="ko-KR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개발 단계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849141-85D7-4F3D-A168-AA7BD7337E0E}"/>
              </a:ext>
            </a:extLst>
          </p:cNvPr>
          <p:cNvCxnSpPr>
            <a:cxnSpLocks/>
          </p:cNvCxnSpPr>
          <p:nvPr/>
        </p:nvCxnSpPr>
        <p:spPr>
          <a:xfrm>
            <a:off x="1750843" y="437668"/>
            <a:ext cx="6915947" cy="1245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EBB173-351B-4E43-9F8C-562E064FA051}"/>
              </a:ext>
            </a:extLst>
          </p:cNvPr>
          <p:cNvGrpSpPr/>
          <p:nvPr/>
        </p:nvGrpSpPr>
        <p:grpSpPr>
          <a:xfrm>
            <a:off x="1091768" y="1338539"/>
            <a:ext cx="2338363" cy="2483793"/>
            <a:chOff x="1091768" y="1338539"/>
            <a:chExt cx="2338363" cy="2483793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042ACF9-626A-40FA-8C5A-EA16AF312E7C}"/>
                </a:ext>
              </a:extLst>
            </p:cNvPr>
            <p:cNvSpPr/>
            <p:nvPr/>
          </p:nvSpPr>
          <p:spPr>
            <a:xfrm>
              <a:off x="1091768" y="1338539"/>
              <a:ext cx="883575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0" spc="-150" dirty="0">
                  <a:ln w="19050">
                    <a:noFill/>
                  </a:ln>
                  <a:solidFill>
                    <a:srgbClr val="595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1</a:t>
              </a:r>
              <a:endParaRPr lang="ko-KR" altLang="en-US" sz="10000" spc="-150" dirty="0">
                <a:ln w="19050">
                  <a:noFill/>
                </a:ln>
                <a:solidFill>
                  <a:srgbClr val="595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827D9B7F-E3E4-487C-A52B-F6B88ACFA487}"/>
                </a:ext>
              </a:extLst>
            </p:cNvPr>
            <p:cNvSpPr/>
            <p:nvPr/>
          </p:nvSpPr>
          <p:spPr>
            <a:xfrm rot="16200000">
              <a:off x="1207353" y="2204127"/>
              <a:ext cx="795993" cy="686201"/>
            </a:xfrm>
            <a:prstGeom prst="triangle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95959"/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A22EF06-6259-4F36-82CE-0CE1A427D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7797" y="2169076"/>
              <a:ext cx="686201" cy="795993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AD60041-33CF-4A10-880C-2935D93BAFA7}"/>
                </a:ext>
              </a:extLst>
            </p:cNvPr>
            <p:cNvSpPr txBox="1"/>
            <p:nvPr/>
          </p:nvSpPr>
          <p:spPr>
            <a:xfrm>
              <a:off x="1596864" y="2426634"/>
              <a:ext cx="1368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기획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C86F07-1AD1-40BE-99FE-324F8632C621}"/>
                </a:ext>
              </a:extLst>
            </p:cNvPr>
            <p:cNvSpPr txBox="1"/>
            <p:nvPr/>
          </p:nvSpPr>
          <p:spPr>
            <a:xfrm>
              <a:off x="1091768" y="3064432"/>
              <a:ext cx="2338363" cy="75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· Arduino 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센서 기획</a:t>
              </a:r>
              <a:endParaRPr lang="en-US" altLang="ko-KR" sz="1000" spc="3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· Firebase 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서버 구축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· Android Studio 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앱 개발 기획</a:t>
              </a:r>
              <a:endParaRPr lang="en-US" altLang="ko-KR" sz="1000" spc="3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40945C-85A5-474E-B2AE-52A7712EF0FA}"/>
              </a:ext>
            </a:extLst>
          </p:cNvPr>
          <p:cNvGrpSpPr/>
          <p:nvPr/>
        </p:nvGrpSpPr>
        <p:grpSpPr>
          <a:xfrm>
            <a:off x="3451865" y="1338539"/>
            <a:ext cx="2338363" cy="2252960"/>
            <a:chOff x="3375665" y="1338539"/>
            <a:chExt cx="2338363" cy="2252960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3E3260-4518-401B-A4CC-6ECBE6E84ED2}"/>
                </a:ext>
              </a:extLst>
            </p:cNvPr>
            <p:cNvSpPr/>
            <p:nvPr/>
          </p:nvSpPr>
          <p:spPr>
            <a:xfrm>
              <a:off x="3375665" y="1338539"/>
              <a:ext cx="883576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0" spc="-150" dirty="0">
                  <a:ln w="19050">
                    <a:noFill/>
                  </a:ln>
                  <a:solidFill>
                    <a:srgbClr val="595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2</a:t>
              </a:r>
              <a:endParaRPr lang="ko-KR" altLang="en-US" sz="10000" spc="-150" dirty="0">
                <a:ln w="19050">
                  <a:noFill/>
                </a:ln>
                <a:solidFill>
                  <a:srgbClr val="595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98" name="이등변 삼각형 97">
              <a:extLst>
                <a:ext uri="{FF2B5EF4-FFF2-40B4-BE49-F238E27FC236}">
                  <a16:creationId xmlns:a16="http://schemas.microsoft.com/office/drawing/2014/main" id="{E19A3069-38C5-421E-80B3-F831AEBB176D}"/>
                </a:ext>
              </a:extLst>
            </p:cNvPr>
            <p:cNvSpPr/>
            <p:nvPr/>
          </p:nvSpPr>
          <p:spPr>
            <a:xfrm rot="16200000">
              <a:off x="3652103" y="2204127"/>
              <a:ext cx="795993" cy="686201"/>
            </a:xfrm>
            <a:prstGeom prst="triangle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95959"/>
                </a:solidFill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483C869-943B-4107-A71B-990FF311A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2547" y="2169076"/>
              <a:ext cx="686201" cy="795993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62A33D-20CD-4429-A81C-5F2FD7045857}"/>
                </a:ext>
              </a:extLst>
            </p:cNvPr>
            <p:cNvSpPr txBox="1"/>
            <p:nvPr/>
          </p:nvSpPr>
          <p:spPr>
            <a:xfrm>
              <a:off x="4039383" y="2426634"/>
              <a:ext cx="1368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디자인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CA6232-C189-44CA-906B-E19A5484D923}"/>
                </a:ext>
              </a:extLst>
            </p:cNvPr>
            <p:cNvSpPr txBox="1"/>
            <p:nvPr/>
          </p:nvSpPr>
          <p:spPr>
            <a:xfrm>
              <a:off x="3375665" y="3064432"/>
              <a:ext cx="2338363" cy="527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· Arduino 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센서 외관 틀 디자인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· Android Studio 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앱 </a:t>
              </a: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UI/UX 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디자인</a:t>
              </a:r>
              <a:endParaRPr lang="en-US" altLang="ko-KR" sz="1000" spc="3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7600E0-50A2-4CE4-9C79-D26E0A369CB9}"/>
              </a:ext>
            </a:extLst>
          </p:cNvPr>
          <p:cNvGrpSpPr/>
          <p:nvPr/>
        </p:nvGrpSpPr>
        <p:grpSpPr>
          <a:xfrm>
            <a:off x="5811962" y="1338539"/>
            <a:ext cx="2922606" cy="2948963"/>
            <a:chOff x="5811962" y="1338539"/>
            <a:chExt cx="2922606" cy="2948963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125749D-3C87-43C6-85D4-A1A738BB47F2}"/>
                </a:ext>
              </a:extLst>
            </p:cNvPr>
            <p:cNvSpPr/>
            <p:nvPr/>
          </p:nvSpPr>
          <p:spPr>
            <a:xfrm>
              <a:off x="5811962" y="1338539"/>
              <a:ext cx="883576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0" spc="-150" dirty="0">
                  <a:ln w="19050">
                    <a:noFill/>
                  </a:ln>
                  <a:solidFill>
                    <a:srgbClr val="595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3</a:t>
              </a:r>
              <a:endParaRPr lang="ko-KR" altLang="en-US" sz="10000" spc="-150" dirty="0">
                <a:ln w="19050">
                  <a:noFill/>
                </a:ln>
                <a:solidFill>
                  <a:srgbClr val="595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EA613C7E-B41C-4287-A839-54DF5F607EE9}"/>
                </a:ext>
              </a:extLst>
            </p:cNvPr>
            <p:cNvSpPr/>
            <p:nvPr/>
          </p:nvSpPr>
          <p:spPr>
            <a:xfrm rot="16200000">
              <a:off x="6039703" y="2208813"/>
              <a:ext cx="795993" cy="686201"/>
            </a:xfrm>
            <a:prstGeom prst="triangle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95959"/>
                </a:solidFill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9AF3768-355B-498E-9892-617B17C246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47" y="2173762"/>
              <a:ext cx="686201" cy="795993"/>
            </a:xfrm>
            <a:prstGeom prst="line">
              <a:avLst/>
            </a:prstGeom>
            <a:ln w="1905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C1C8CC-B402-4907-9505-25512F6FB841}"/>
                </a:ext>
              </a:extLst>
            </p:cNvPr>
            <p:cNvSpPr txBox="1"/>
            <p:nvPr/>
          </p:nvSpPr>
          <p:spPr>
            <a:xfrm>
              <a:off x="6426983" y="2426634"/>
              <a:ext cx="1368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개발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5F361E-BF19-4B33-B87A-960C079098E2}"/>
                </a:ext>
              </a:extLst>
            </p:cNvPr>
            <p:cNvSpPr txBox="1"/>
            <p:nvPr/>
          </p:nvSpPr>
          <p:spPr>
            <a:xfrm>
              <a:off x="5815118" y="3067937"/>
              <a:ext cx="2919450" cy="121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· Arduino 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센서 구현  </a:t>
              </a:r>
              <a:endParaRPr lang="en-US" altLang="ko-KR" sz="1000" spc="3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· Firebase 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서버 구축 확인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· Android Studio 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앱 개발 및 안정화</a:t>
              </a:r>
              <a:endParaRPr lang="en-US" altLang="ko-KR" sz="1000" spc="3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· Arduino – Firebase – Android Studio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    3</a:t>
              </a:r>
              <a:r>
                <a:rPr lang="ko-KR" altLang="en-US" sz="1000" spc="30" dirty="0">
                  <a:solidFill>
                    <a:srgbClr val="595959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단계 최적화 확인</a:t>
              </a:r>
              <a:endParaRPr lang="en-US" altLang="ko-KR" sz="1000" spc="30" dirty="0">
                <a:solidFill>
                  <a:srgbClr val="595959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53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4">
            <a:extLst>
              <a:ext uri="{FF2B5EF4-FFF2-40B4-BE49-F238E27FC236}">
                <a16:creationId xmlns:a16="http://schemas.microsoft.com/office/drawing/2014/main" id="{D4189B13-76C8-4198-BA28-915946E91C5F}"/>
              </a:ext>
            </a:extLst>
          </p:cNvPr>
          <p:cNvSpPr txBox="1">
            <a:spLocks/>
          </p:cNvSpPr>
          <p:nvPr/>
        </p:nvSpPr>
        <p:spPr>
          <a:xfrm>
            <a:off x="3469091" y="4034947"/>
            <a:ext cx="3906729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sz="3600" b="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CAFE24 SSURROUND AIR" pitchFamily="2" charset="-127"/>
              </a:rPr>
              <a:t>제품 소개</a:t>
            </a:r>
            <a:endParaRPr lang="en" sz="3600" b="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6" name="Google Shape;103;p14">
            <a:extLst>
              <a:ext uri="{FF2B5EF4-FFF2-40B4-BE49-F238E27FC236}">
                <a16:creationId xmlns:a16="http://schemas.microsoft.com/office/drawing/2014/main" id="{4405013C-6D81-483B-B2BC-A0D8B7B1270F}"/>
              </a:ext>
            </a:extLst>
          </p:cNvPr>
          <p:cNvSpPr txBox="1">
            <a:spLocks/>
          </p:cNvSpPr>
          <p:nvPr/>
        </p:nvSpPr>
        <p:spPr>
          <a:xfrm>
            <a:off x="-543100" y="3305267"/>
            <a:ext cx="4856020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altLang="ko-KR" sz="20000" b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  <a:cs typeface="CAFE24 SSURROUND AIR" pitchFamily="2" charset="-127"/>
              </a:rPr>
              <a:t>03</a:t>
            </a:r>
            <a:endParaRPr lang="en" sz="20000" b="0" spc="-300" dirty="0">
              <a:solidFill>
                <a:schemeClr val="tx1">
                  <a:lumMod val="65000"/>
                  <a:lumOff val="3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  <a:cs typeface="CAFE24 SSURROUND AIR" pitchFamily="2" charset="-127"/>
            </a:endParaRPr>
          </a:p>
        </p:txBody>
      </p:sp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CFD369A3-3175-454D-B833-9B086E36F924}"/>
              </a:ext>
            </a:extLst>
          </p:cNvPr>
          <p:cNvSpPr txBox="1">
            <a:spLocks/>
          </p:cNvSpPr>
          <p:nvPr/>
        </p:nvSpPr>
        <p:spPr>
          <a:xfrm>
            <a:off x="3469092" y="3654962"/>
            <a:ext cx="4597078" cy="66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ko-KR" sz="1600" b="0" spc="-50" dirty="0">
                <a:solidFill>
                  <a:schemeClr val="bg1">
                    <a:lumMod val="95000"/>
                  </a:schemeClr>
                </a:solidFill>
                <a:latin typeface="a고딕10" panose="02020600000000000000" pitchFamily="18" charset="-127"/>
                <a:ea typeface="a고딕10" panose="02020600000000000000" pitchFamily="18" charset="-127"/>
                <a:cs typeface="CAFE24 SSURROUND AIR" pitchFamily="2" charset="-127"/>
              </a:rPr>
              <a:t>Product descriptions</a:t>
            </a:r>
            <a:endParaRPr lang="en" altLang="ko-KR" sz="1600" b="0" spc="-50" dirty="0">
              <a:solidFill>
                <a:schemeClr val="bg1">
                  <a:lumMod val="95000"/>
                </a:schemeClr>
              </a:solidFill>
              <a:latin typeface="a고딕10" panose="02020600000000000000" pitchFamily="18" charset="-127"/>
              <a:ea typeface="a고딕10" panose="02020600000000000000" pitchFamily="18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7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3733</TotalTime>
  <Words>691</Words>
  <Application>Microsoft Office PowerPoint</Application>
  <PresentationFormat>화면 슬라이드 쇼(16:9)</PresentationFormat>
  <Paragraphs>202</Paragraphs>
  <Slides>26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a고딕17</vt:lpstr>
      <vt:lpstr>a고딕19</vt:lpstr>
      <vt:lpstr>a고딕10</vt:lpstr>
      <vt:lpstr>Quattrocento Sans</vt:lpstr>
      <vt:lpstr>a고딕12</vt:lpstr>
      <vt:lpstr>a고딕14</vt:lpstr>
      <vt:lpstr>a고딕16</vt:lpstr>
      <vt:lpstr>a고딕18</vt:lpstr>
      <vt:lpstr>Lora</vt:lpstr>
      <vt:lpstr>a고딕11</vt:lpstr>
      <vt:lpstr>Arial</vt:lpstr>
      <vt:lpstr>a고딕13</vt:lpstr>
      <vt:lpstr>a고딕15</vt:lpstr>
      <vt:lpstr>Viola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래훈백</dc:creator>
  <cp:lastModifiedBy>래훈 백</cp:lastModifiedBy>
  <cp:revision>104</cp:revision>
  <dcterms:modified xsi:type="dcterms:W3CDTF">2021-11-08T16:47:04Z</dcterms:modified>
</cp:coreProperties>
</file>